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3"/>
  </p:notes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Lst>
  <p:sldSz cx="9144000" cy="5143500" type="screen16x9"/>
  <p:notesSz cx="6858000" cy="9144000"/>
  <p:embeddedFontLst>
    <p:embeddedFont>
      <p:font typeface="Merriweather" pitchFamily="2" charset="77"/>
      <p:regular r:id="rId34"/>
      <p:bold r:id="rId35"/>
      <p:italic r:id="rId36"/>
      <p:boldItalic r:id="rId37"/>
    </p:embeddedFont>
    <p:embeddedFont>
      <p:font typeface="Roboto" panose="02000000000000000000" pitchFamily="2"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FDFC0C6-8B3E-4D12-9349-630353C00AB1}">
  <a:tblStyle styleId="{2FDFC0C6-8B3E-4D12-9349-630353C00AB1}"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61" d="100"/>
          <a:sy n="161" d="100"/>
        </p:scale>
        <p:origin x="784"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SymI1SSNGLQ"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orcid.org/0000-0001-6136-851X" TargetMode="External"/><Relationship Id="rId5" Type="http://schemas.openxmlformats.org/officeDocument/2006/relationships/hyperlink" Target="https://directory.nau.edu/departments?id=11600&amp;person=bb2326" TargetMode="External"/><Relationship Id="rId4" Type="http://schemas.openxmlformats.org/officeDocument/2006/relationships/hyperlink" Target="https://orcid.org/0000-0001-6262-3260"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jamboard.google.com/d/1o_VZgRHZAZz8gx_PTsG-fa9YQ4hlBFGCX3ZInxkqP60/edit?usp=sharing"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scientificamerican.com/article/we-must-tear-down-the-barriers-that-impede-scientific-progres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YouTube Recording: </a:t>
            </a:r>
            <a:r>
              <a:rPr lang="en" u="sng">
                <a:solidFill>
                  <a:schemeClr val="hlink"/>
                </a:solidFill>
                <a:hlinkClick r:id="rId3"/>
              </a:rPr>
              <a:t>https://www.youtube.com/watch?v=SymI1SSNGLQ</a:t>
            </a:r>
            <a:r>
              <a:rPr lang="en"/>
              <a:t> </a:t>
            </a:r>
            <a:endParaRPr/>
          </a:p>
          <a:p>
            <a:pPr marL="0" lvl="0" indent="0" algn="l" rtl="0">
              <a:spcBef>
                <a:spcPts val="0"/>
              </a:spcBef>
              <a:spcAft>
                <a:spcPts val="0"/>
              </a:spcAft>
              <a:buNone/>
            </a:pPr>
            <a:endParaRPr/>
          </a:p>
          <a:p>
            <a:pPr marL="0" lvl="0" indent="0" algn="l" rtl="0">
              <a:spcBef>
                <a:spcPts val="0"/>
              </a:spcBef>
              <a:spcAft>
                <a:spcPts val="0"/>
              </a:spcAft>
              <a:buNone/>
            </a:pPr>
            <a:r>
              <a:rPr lang="en" b="1"/>
              <a:t>Abstract</a:t>
            </a:r>
            <a:br>
              <a:rPr lang="en"/>
            </a:br>
            <a:r>
              <a:rPr lang="en" sz="1050">
                <a:solidFill>
                  <a:srgbClr val="131313"/>
                </a:solidFill>
                <a:latin typeface="Roboto"/>
                <a:ea typeface="Roboto"/>
                <a:cs typeface="Roboto"/>
                <a:sym typeface="Roboto"/>
              </a:rPr>
              <a:t>Since 2017 information professionals at Arizona State have collaborated with those at the University of Arizona (the only state university in Arizona with a medical school) and Northern Arizona University on multiple cross-disciplinary scholarly communications projects. Arising in lock-step with these efforts are data compliance, sharing, and preservation questions that we must address at the institution level. The impacts of COVID-19 on academia affected all aspects of the research ranging from the undergraduate experience to the research enterprise. Research activities centered on the virus have been a priority of funders such as the NSF and NIH, with an added global interest in sharing that research as quickly as possible. In this presentation, attendees will gain an inside view of how the libraries at the three universities collaboratively tackled research data management issues highlighted by the pandemic, including an increased need to provide data sharing services and the lack of a tri-university research data policy.</a:t>
            </a:r>
            <a:endParaRPr sz="1050">
              <a:solidFill>
                <a:srgbClr val="131313"/>
              </a:solidFill>
              <a:latin typeface="Roboto"/>
              <a:ea typeface="Roboto"/>
              <a:cs typeface="Roboto"/>
              <a:sym typeface="Roboto"/>
            </a:endParaRPr>
          </a:p>
          <a:p>
            <a:pPr marL="0" lvl="0" indent="0" algn="l" rtl="0">
              <a:spcBef>
                <a:spcPts val="0"/>
              </a:spcBef>
              <a:spcAft>
                <a:spcPts val="0"/>
              </a:spcAft>
              <a:buNone/>
            </a:pPr>
            <a:r>
              <a:rPr lang="en" sz="1050">
                <a:solidFill>
                  <a:srgbClr val="131313"/>
                </a:solidFill>
                <a:latin typeface="Roboto"/>
                <a:ea typeface="Roboto"/>
                <a:cs typeface="Roboto"/>
                <a:sym typeface="Roboto"/>
              </a:rPr>
              <a:t> </a:t>
            </a:r>
            <a:endParaRPr sz="1050">
              <a:solidFill>
                <a:srgbClr val="131313"/>
              </a:solidFill>
              <a:latin typeface="Roboto"/>
              <a:ea typeface="Roboto"/>
              <a:cs typeface="Roboto"/>
              <a:sym typeface="Roboto"/>
            </a:endParaRPr>
          </a:p>
          <a:p>
            <a:pPr marL="0" lvl="0" indent="0" algn="l" rtl="0">
              <a:spcBef>
                <a:spcPts val="0"/>
              </a:spcBef>
              <a:spcAft>
                <a:spcPts val="0"/>
              </a:spcAft>
              <a:buNone/>
            </a:pPr>
            <a:r>
              <a:rPr lang="en" sz="1050" b="1">
                <a:solidFill>
                  <a:srgbClr val="131313"/>
                </a:solidFill>
                <a:latin typeface="Roboto"/>
                <a:ea typeface="Roboto"/>
                <a:cs typeface="Roboto"/>
                <a:sym typeface="Roboto"/>
              </a:rPr>
              <a:t>Presenters:</a:t>
            </a:r>
            <a:endParaRPr sz="1050" b="1">
              <a:solidFill>
                <a:srgbClr val="131313"/>
              </a:solidFill>
              <a:latin typeface="Roboto"/>
              <a:ea typeface="Roboto"/>
              <a:cs typeface="Roboto"/>
              <a:sym typeface="Roboto"/>
            </a:endParaRPr>
          </a:p>
          <a:p>
            <a:pPr marL="0" lvl="0" indent="0" algn="l" rtl="0">
              <a:spcBef>
                <a:spcPts val="0"/>
              </a:spcBef>
              <a:spcAft>
                <a:spcPts val="0"/>
              </a:spcAft>
              <a:buNone/>
            </a:pPr>
            <a:endParaRPr sz="1050">
              <a:solidFill>
                <a:srgbClr val="131313"/>
              </a:solidFill>
              <a:latin typeface="Roboto"/>
              <a:ea typeface="Roboto"/>
              <a:cs typeface="Roboto"/>
              <a:sym typeface="Roboto"/>
            </a:endParaRPr>
          </a:p>
          <a:p>
            <a:pPr marL="0" lvl="0" indent="0" algn="l" rtl="0">
              <a:spcBef>
                <a:spcPts val="0"/>
              </a:spcBef>
              <a:spcAft>
                <a:spcPts val="0"/>
              </a:spcAft>
              <a:buNone/>
            </a:pPr>
            <a:r>
              <a:rPr lang="en" sz="1050" u="sng">
                <a:solidFill>
                  <a:schemeClr val="hlink"/>
                </a:solidFill>
                <a:latin typeface="Roboto"/>
                <a:ea typeface="Roboto"/>
                <a:cs typeface="Roboto"/>
                <a:sym typeface="Roboto"/>
                <a:hlinkClick r:id="rId4"/>
              </a:rPr>
              <a:t>Fernando Rios</a:t>
            </a:r>
            <a:r>
              <a:rPr lang="en" sz="1050">
                <a:solidFill>
                  <a:srgbClr val="131313"/>
                </a:solidFill>
                <a:latin typeface="Roboto"/>
                <a:ea typeface="Roboto"/>
                <a:cs typeface="Roboto"/>
                <a:sym typeface="Roboto"/>
              </a:rPr>
              <a:t>, Research Data Management Specialist, University of Arizona.  Rios provides data management and data curation consulting for researchers, staff and students at the University of Arizona. He assists in developing plans for effective data management, sharing, and publishing, providing best practices for writing shareable and reusable software; and increasing efficiency and impact via tools and workflows for reproducible research. Rios has a background in geography and scientific computing, and his current interests include research reproducibility and research software preservation with the goal of improving research transparency, accessibility, and stewardship. Rios has a PhD in Geography from the University of Buffalo.</a:t>
            </a:r>
            <a:endParaRPr sz="1050">
              <a:solidFill>
                <a:srgbClr val="131313"/>
              </a:solidFill>
              <a:latin typeface="Roboto"/>
              <a:ea typeface="Roboto"/>
              <a:cs typeface="Roboto"/>
              <a:sym typeface="Roboto"/>
            </a:endParaRPr>
          </a:p>
          <a:p>
            <a:pPr marL="0" lvl="0" indent="0" algn="l" rtl="0">
              <a:spcBef>
                <a:spcPts val="0"/>
              </a:spcBef>
              <a:spcAft>
                <a:spcPts val="0"/>
              </a:spcAft>
              <a:buNone/>
            </a:pPr>
            <a:r>
              <a:rPr lang="en" sz="1050">
                <a:solidFill>
                  <a:srgbClr val="131313"/>
                </a:solidFill>
                <a:latin typeface="Roboto"/>
                <a:ea typeface="Roboto"/>
                <a:cs typeface="Roboto"/>
                <a:sym typeface="Roboto"/>
              </a:rPr>
              <a:t> </a:t>
            </a:r>
            <a:endParaRPr sz="1050">
              <a:solidFill>
                <a:srgbClr val="131313"/>
              </a:solidFill>
              <a:latin typeface="Roboto"/>
              <a:ea typeface="Roboto"/>
              <a:cs typeface="Roboto"/>
              <a:sym typeface="Roboto"/>
            </a:endParaRPr>
          </a:p>
          <a:p>
            <a:pPr marL="0" lvl="0" indent="0" algn="l" rtl="0">
              <a:spcBef>
                <a:spcPts val="0"/>
              </a:spcBef>
              <a:spcAft>
                <a:spcPts val="0"/>
              </a:spcAft>
              <a:buNone/>
            </a:pPr>
            <a:r>
              <a:rPr lang="en" sz="1050" u="sng">
                <a:solidFill>
                  <a:schemeClr val="hlink"/>
                </a:solidFill>
                <a:latin typeface="Roboto"/>
                <a:ea typeface="Roboto"/>
                <a:cs typeface="Roboto"/>
                <a:sym typeface="Roboto"/>
                <a:hlinkClick r:id="rId5"/>
              </a:rPr>
              <a:t>Brittany Blanchard</a:t>
            </a:r>
            <a:r>
              <a:rPr lang="en" sz="1050">
                <a:solidFill>
                  <a:srgbClr val="131313"/>
                </a:solidFill>
                <a:latin typeface="Roboto"/>
                <a:ea typeface="Roboto"/>
                <a:cs typeface="Roboto"/>
                <a:sym typeface="Roboto"/>
              </a:rPr>
              <a:t>, Research Programs Librarian, Northern Arizona University. Brittany oversees NAU’s institutional repository OpenKnowledge@NAU. She works with researchers on constructing effective data management plans for grants and helps find suitable repositories for data that aligns with funder requirements.  Her research interests are centered around all things Open, including science, access &amp; educational resources.</a:t>
            </a:r>
            <a:endParaRPr sz="1050">
              <a:solidFill>
                <a:srgbClr val="131313"/>
              </a:solidFill>
              <a:latin typeface="Roboto"/>
              <a:ea typeface="Roboto"/>
              <a:cs typeface="Roboto"/>
              <a:sym typeface="Roboto"/>
            </a:endParaRPr>
          </a:p>
          <a:p>
            <a:pPr marL="0" lvl="0" indent="0" algn="l" rtl="0">
              <a:spcBef>
                <a:spcPts val="0"/>
              </a:spcBef>
              <a:spcAft>
                <a:spcPts val="0"/>
              </a:spcAft>
              <a:buNone/>
            </a:pPr>
            <a:r>
              <a:rPr lang="en" sz="1050">
                <a:solidFill>
                  <a:srgbClr val="131313"/>
                </a:solidFill>
                <a:latin typeface="Roboto"/>
                <a:ea typeface="Roboto"/>
                <a:cs typeface="Roboto"/>
                <a:sym typeface="Roboto"/>
              </a:rPr>
              <a:t> </a:t>
            </a:r>
            <a:endParaRPr sz="1050">
              <a:solidFill>
                <a:srgbClr val="131313"/>
              </a:solidFill>
              <a:latin typeface="Roboto"/>
              <a:ea typeface="Roboto"/>
              <a:cs typeface="Roboto"/>
              <a:sym typeface="Roboto"/>
            </a:endParaRPr>
          </a:p>
          <a:p>
            <a:pPr marL="0" lvl="0" indent="0" algn="l" rtl="0">
              <a:spcBef>
                <a:spcPts val="0"/>
              </a:spcBef>
              <a:spcAft>
                <a:spcPts val="0"/>
              </a:spcAft>
              <a:buNone/>
            </a:pPr>
            <a:r>
              <a:rPr lang="en" sz="1050" u="sng">
                <a:solidFill>
                  <a:schemeClr val="hlink"/>
                </a:solidFill>
                <a:latin typeface="Roboto"/>
                <a:ea typeface="Roboto"/>
                <a:cs typeface="Roboto"/>
                <a:sym typeface="Roboto"/>
                <a:hlinkClick r:id="rId6"/>
              </a:rPr>
              <a:t>Matthew Harp</a:t>
            </a:r>
            <a:r>
              <a:rPr lang="en" sz="1050">
                <a:solidFill>
                  <a:srgbClr val="131313"/>
                </a:solidFill>
                <a:latin typeface="Roboto"/>
                <a:ea typeface="Roboto"/>
                <a:cs typeface="Roboto"/>
                <a:sym typeface="Roboto"/>
              </a:rPr>
              <a:t>, Research Data Services and Outreach Librarian, Arizona State University. His research interests include scalable, open research infrastructure and responsible stewardship of research outputs. He provides consultations and workshops on research data management and sharing and manages ASU’s Dataverse Research Data Repository publication requests. Matthew also worked as a Digital Library Projects Manager and shared strategies for library podcasting and outreach efforts.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24ee7d3123_1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124ee7d3123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solidFill>
                  <a:srgbClr val="595959"/>
                </a:solidFill>
              </a:rPr>
              <a:t>BB</a:t>
            </a:r>
            <a:endParaRPr sz="1800">
              <a:solidFill>
                <a:srgbClr val="595959"/>
              </a:solidFill>
            </a:endParaRPr>
          </a:p>
          <a:p>
            <a:pPr marL="0" lvl="0" indent="0" algn="l" rtl="0">
              <a:lnSpc>
                <a:spcPct val="115000"/>
              </a:lnSpc>
              <a:spcBef>
                <a:spcPts val="1200"/>
              </a:spcBef>
              <a:spcAft>
                <a:spcPts val="0"/>
              </a:spcAft>
              <a:buNone/>
            </a:pPr>
            <a:r>
              <a:rPr lang="en" sz="1800">
                <a:solidFill>
                  <a:srgbClr val="595959"/>
                </a:solidFill>
              </a:rPr>
              <a:t>Libraries are a part of providing trusted information - it’s in our collective DNA to help navigate information resources which is now more important than ever. </a:t>
            </a:r>
            <a:endParaRPr sz="1800">
              <a:solidFill>
                <a:srgbClr val="595959"/>
              </a:solidFill>
            </a:endParaRPr>
          </a:p>
          <a:p>
            <a:pPr marL="0" lvl="0" indent="0" algn="l" rtl="0">
              <a:lnSpc>
                <a:spcPct val="115000"/>
              </a:lnSpc>
              <a:spcBef>
                <a:spcPts val="1200"/>
              </a:spcBef>
              <a:spcAft>
                <a:spcPts val="0"/>
              </a:spcAft>
              <a:buNone/>
            </a:pPr>
            <a:r>
              <a:rPr lang="en" sz="1800">
                <a:solidFill>
                  <a:srgbClr val="595959"/>
                </a:solidFill>
              </a:rPr>
              <a:t>Libraries seen as a place for promoting inclusive activities</a:t>
            </a:r>
            <a:endParaRPr sz="1800">
              <a:solidFill>
                <a:srgbClr val="595959"/>
              </a:solidFill>
            </a:endParaRPr>
          </a:p>
          <a:p>
            <a:pPr marL="914400" lvl="1" indent="-317500" algn="l" rtl="0">
              <a:lnSpc>
                <a:spcPct val="115000"/>
              </a:lnSpc>
              <a:spcBef>
                <a:spcPts val="1200"/>
              </a:spcBef>
              <a:spcAft>
                <a:spcPts val="0"/>
              </a:spcAft>
              <a:buClr>
                <a:srgbClr val="595959"/>
              </a:buClr>
              <a:buSzPts val="1400"/>
              <a:buChar char="○"/>
            </a:pPr>
            <a:r>
              <a:rPr lang="en" sz="1400">
                <a:solidFill>
                  <a:srgbClr val="595959"/>
                </a:solidFill>
              </a:rPr>
              <a:t>(e.g, Borderlands newspaper)</a:t>
            </a:r>
            <a:endParaRPr sz="1400">
              <a:solidFill>
                <a:srgbClr val="595959"/>
              </a:solidFill>
            </a:endParaRPr>
          </a:p>
          <a:p>
            <a:pPr marL="914400" lvl="1" indent="-317500" algn="l" rtl="0">
              <a:lnSpc>
                <a:spcPct val="115000"/>
              </a:lnSpc>
              <a:spcBef>
                <a:spcPts val="0"/>
              </a:spcBef>
              <a:spcAft>
                <a:spcPts val="0"/>
              </a:spcAft>
              <a:buClr>
                <a:srgbClr val="595959"/>
              </a:buClr>
              <a:buSzPts val="1400"/>
              <a:buChar char="○"/>
            </a:pPr>
            <a:r>
              <a:rPr lang="en" sz="1400">
                <a:solidFill>
                  <a:srgbClr val="595959"/>
                </a:solidFill>
              </a:rPr>
              <a:t>Collective Benefit, Authority to Control, Responsibiity, Ethic</a:t>
            </a:r>
            <a:endParaRPr sz="1400">
              <a:solidFill>
                <a:srgbClr val="595959"/>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25151d77a9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125151d77a9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rgbClr val="595959"/>
                </a:solidFill>
              </a:rPr>
              <a:t>BB</a:t>
            </a:r>
            <a:endParaRPr>
              <a:solidFill>
                <a:srgbClr val="595959"/>
              </a:solidFill>
            </a:endParaRPr>
          </a:p>
          <a:p>
            <a:pPr marL="0" lvl="0" indent="0" algn="l" rtl="0">
              <a:lnSpc>
                <a:spcPct val="115000"/>
              </a:lnSpc>
              <a:spcBef>
                <a:spcPts val="1200"/>
              </a:spcBef>
              <a:spcAft>
                <a:spcPts val="0"/>
              </a:spcAft>
              <a:buClr>
                <a:schemeClr val="dk1"/>
              </a:buClr>
              <a:buSzPts val="1100"/>
              <a:buFont typeface="Arial"/>
              <a:buNone/>
            </a:pPr>
            <a:r>
              <a:rPr lang="en">
                <a:solidFill>
                  <a:srgbClr val="595959"/>
                </a:solidFill>
              </a:rPr>
              <a:t>A late 2018 workshop sponsored by the Association of Public Land-grant Universities (APLU) and the Association of American Universities( AAU) on accelerating public access to research data</a:t>
            </a:r>
            <a:endParaRPr>
              <a:solidFill>
                <a:srgbClr val="595959"/>
              </a:solidFill>
            </a:endParaRPr>
          </a:p>
          <a:p>
            <a:pPr marL="457200" lvl="0" indent="-298450" algn="l" rtl="0">
              <a:lnSpc>
                <a:spcPct val="115000"/>
              </a:lnSpc>
              <a:spcBef>
                <a:spcPts val="1200"/>
              </a:spcBef>
              <a:spcAft>
                <a:spcPts val="0"/>
              </a:spcAft>
              <a:buClr>
                <a:srgbClr val="595959"/>
              </a:buClr>
              <a:buSzPts val="1100"/>
              <a:buChar char="●"/>
            </a:pPr>
            <a:r>
              <a:rPr lang="en">
                <a:solidFill>
                  <a:srgbClr val="595959"/>
                </a:solidFill>
              </a:rPr>
              <a:t>Attended by upper-level administrators from UA and ASU</a:t>
            </a:r>
            <a:endParaRPr>
              <a:solidFill>
                <a:srgbClr val="595959"/>
              </a:solidFill>
            </a:endParaRPr>
          </a:p>
          <a:p>
            <a:pPr marL="457200" lvl="0" indent="-298450" algn="l" rtl="0">
              <a:lnSpc>
                <a:spcPct val="115000"/>
              </a:lnSpc>
              <a:spcBef>
                <a:spcPts val="0"/>
              </a:spcBef>
              <a:spcAft>
                <a:spcPts val="0"/>
              </a:spcAft>
              <a:buClr>
                <a:srgbClr val="595959"/>
              </a:buClr>
              <a:buSzPts val="1100"/>
              <a:buChar char="●"/>
            </a:pPr>
            <a:r>
              <a:rPr lang="en">
                <a:solidFill>
                  <a:srgbClr val="595959"/>
                </a:solidFill>
              </a:rPr>
              <a:t>Identified collaboration on issues of shared concern</a:t>
            </a:r>
            <a:endParaRPr>
              <a:solidFill>
                <a:srgbClr val="595959"/>
              </a:solidFill>
            </a:endParaRPr>
          </a:p>
          <a:p>
            <a:pPr marL="914400" lvl="1" indent="-298450" algn="l" rtl="0">
              <a:lnSpc>
                <a:spcPct val="115000"/>
              </a:lnSpc>
              <a:spcBef>
                <a:spcPts val="0"/>
              </a:spcBef>
              <a:spcAft>
                <a:spcPts val="0"/>
              </a:spcAft>
              <a:buClr>
                <a:srgbClr val="595959"/>
              </a:buClr>
              <a:buSzPts val="1100"/>
              <a:buChar char="○"/>
            </a:pPr>
            <a:r>
              <a:rPr lang="en">
                <a:solidFill>
                  <a:srgbClr val="595959"/>
                </a:solidFill>
              </a:rPr>
              <a:t>Costs of data storage and data curation</a:t>
            </a:r>
            <a:endParaRPr>
              <a:solidFill>
                <a:srgbClr val="595959"/>
              </a:solidFill>
            </a:endParaRPr>
          </a:p>
          <a:p>
            <a:pPr marL="0" lvl="0" indent="0" algn="l" rtl="0">
              <a:lnSpc>
                <a:spcPct val="115000"/>
              </a:lnSpc>
              <a:spcBef>
                <a:spcPts val="1200"/>
              </a:spcBef>
              <a:spcAft>
                <a:spcPts val="0"/>
              </a:spcAft>
              <a:buClr>
                <a:schemeClr val="dk1"/>
              </a:buClr>
              <a:buSzPts val="1100"/>
              <a:buFont typeface="Arial"/>
              <a:buNone/>
            </a:pPr>
            <a:r>
              <a:rPr lang="en">
                <a:solidFill>
                  <a:srgbClr val="595959"/>
                </a:solidFill>
              </a:rPr>
              <a:t>In 2019, an informal group of interested individuals coalesced.</a:t>
            </a:r>
            <a:endParaRPr>
              <a:solidFill>
                <a:srgbClr val="595959"/>
              </a:solidFill>
            </a:endParaRPr>
          </a:p>
          <a:p>
            <a:pPr marL="457200" lvl="0" indent="-298450" algn="l" rtl="0">
              <a:lnSpc>
                <a:spcPct val="115000"/>
              </a:lnSpc>
              <a:spcBef>
                <a:spcPts val="1200"/>
              </a:spcBef>
              <a:spcAft>
                <a:spcPts val="0"/>
              </a:spcAft>
              <a:buClr>
                <a:srgbClr val="595959"/>
              </a:buClr>
              <a:buSzPts val="1100"/>
              <a:buChar char="●"/>
            </a:pPr>
            <a:r>
              <a:rPr lang="en">
                <a:solidFill>
                  <a:srgbClr val="595959"/>
                </a:solidFill>
              </a:rPr>
              <a:t>Mostly library, some from research computing. ASU’s Research Data Officer.</a:t>
            </a:r>
            <a:endParaRPr>
              <a:solidFill>
                <a:srgbClr val="595959"/>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24ee7d3123_1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124ee7d3123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BB</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25151d77a9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125151d77a9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BB</a:t>
            </a:r>
            <a:endParaRPr/>
          </a:p>
          <a:p>
            <a:pPr marL="0" lvl="0" indent="0" algn="l" rtl="0">
              <a:spcBef>
                <a:spcPts val="0"/>
              </a:spcBef>
              <a:spcAft>
                <a:spcPts val="0"/>
              </a:spcAft>
              <a:buNone/>
            </a:pPr>
            <a:r>
              <a:rPr lang="en"/>
              <a:t>[chat: ask people to add their favorite collab tools in the chat]</a:t>
            </a:r>
            <a:endParaRPr/>
          </a:p>
          <a:p>
            <a:pPr marL="0" lvl="0" indent="0" algn="l" rtl="0">
              <a:spcBef>
                <a:spcPts val="0"/>
              </a:spcBef>
              <a:spcAft>
                <a:spcPts val="0"/>
              </a:spcAft>
              <a:buNone/>
            </a:pPr>
            <a:r>
              <a:rPr lang="en"/>
              <a:t>We as a group settled on these tools.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125151d77a9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125151d77a9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lnSpc>
                <a:spcPct val="115000"/>
              </a:lnSpc>
              <a:spcBef>
                <a:spcPts val="0"/>
              </a:spcBef>
              <a:spcAft>
                <a:spcPts val="0"/>
              </a:spcAft>
              <a:buNone/>
            </a:pPr>
            <a:r>
              <a:rPr lang="en" sz="1400">
                <a:solidFill>
                  <a:srgbClr val="595959"/>
                </a:solidFill>
              </a:rPr>
              <a:t>BB</a:t>
            </a:r>
            <a:endParaRPr sz="1400">
              <a:solidFill>
                <a:srgbClr val="595959"/>
              </a:solidFill>
            </a:endParaRPr>
          </a:p>
          <a:p>
            <a:pPr marL="457200" lvl="0" indent="-317500" algn="l" rtl="0">
              <a:lnSpc>
                <a:spcPct val="115000"/>
              </a:lnSpc>
              <a:spcBef>
                <a:spcPts val="1200"/>
              </a:spcBef>
              <a:spcAft>
                <a:spcPts val="0"/>
              </a:spcAft>
              <a:buClr>
                <a:srgbClr val="595959"/>
              </a:buClr>
              <a:buSzPts val="1400"/>
              <a:buChar char="●"/>
            </a:pPr>
            <a:r>
              <a:rPr lang="en" sz="1400">
                <a:solidFill>
                  <a:srgbClr val="595959"/>
                </a:solidFill>
              </a:rPr>
              <a:t>Exploring sustainability models for library-based data services (core facilities)</a:t>
            </a:r>
            <a:endParaRPr sz="1400">
              <a:solidFill>
                <a:srgbClr val="595959"/>
              </a:solidFill>
            </a:endParaRPr>
          </a:p>
          <a:p>
            <a:pPr marL="457200" lvl="0" indent="-317500" algn="l" rtl="0">
              <a:lnSpc>
                <a:spcPct val="115000"/>
              </a:lnSpc>
              <a:spcBef>
                <a:spcPts val="0"/>
              </a:spcBef>
              <a:spcAft>
                <a:spcPts val="0"/>
              </a:spcAft>
              <a:buClr>
                <a:srgbClr val="595959"/>
              </a:buClr>
              <a:buSzPts val="1400"/>
              <a:buChar char="●"/>
            </a:pPr>
            <a:r>
              <a:rPr lang="en" sz="1400">
                <a:solidFill>
                  <a:srgbClr val="595959"/>
                </a:solidFill>
              </a:rPr>
              <a:t>Sharing information and discussing the implications of the changing landscape of funder data policies</a:t>
            </a:r>
            <a:endParaRPr sz="1400">
              <a:solidFill>
                <a:srgbClr val="595959"/>
              </a:solidFill>
            </a:endParaRPr>
          </a:p>
          <a:p>
            <a:pPr marL="457200" lvl="0" indent="-317500" algn="l" rtl="0">
              <a:lnSpc>
                <a:spcPct val="115000"/>
              </a:lnSpc>
              <a:spcBef>
                <a:spcPts val="0"/>
              </a:spcBef>
              <a:spcAft>
                <a:spcPts val="0"/>
              </a:spcAft>
              <a:buClr>
                <a:srgbClr val="595959"/>
              </a:buClr>
              <a:buSzPts val="1400"/>
              <a:buChar char="●"/>
            </a:pPr>
            <a:r>
              <a:rPr lang="en" sz="1400">
                <a:solidFill>
                  <a:srgbClr val="595959"/>
                </a:solidFill>
              </a:rPr>
              <a:t>Sharing challenges as UA, ASU rolled out data repository services</a:t>
            </a:r>
            <a:endParaRPr sz="1400">
              <a:solidFill>
                <a:srgbClr val="595959"/>
              </a:solidFill>
            </a:endParaRPr>
          </a:p>
          <a:p>
            <a:pPr marL="457200" lvl="0" indent="-317500" algn="l" rtl="0">
              <a:lnSpc>
                <a:spcPct val="115000"/>
              </a:lnSpc>
              <a:spcBef>
                <a:spcPts val="0"/>
              </a:spcBef>
              <a:spcAft>
                <a:spcPts val="0"/>
              </a:spcAft>
              <a:buClr>
                <a:srgbClr val="595959"/>
              </a:buClr>
              <a:buSzPts val="1400"/>
              <a:buChar char="●"/>
            </a:pPr>
            <a:r>
              <a:rPr lang="en" sz="1400">
                <a:solidFill>
                  <a:srgbClr val="595959"/>
                </a:solidFill>
              </a:rPr>
              <a:t>Discuss approaches and outcomes for connecting with campus data stakeholders at our respective institutions</a:t>
            </a:r>
            <a:endParaRPr sz="1400">
              <a:solidFill>
                <a:srgbClr val="595959"/>
              </a:solidFill>
            </a:endParaRPr>
          </a:p>
          <a:p>
            <a:pPr marL="914400" lvl="1" indent="-292100" algn="l" rtl="0">
              <a:lnSpc>
                <a:spcPct val="115000"/>
              </a:lnSpc>
              <a:spcBef>
                <a:spcPts val="0"/>
              </a:spcBef>
              <a:spcAft>
                <a:spcPts val="0"/>
              </a:spcAft>
              <a:buClr>
                <a:srgbClr val="595959"/>
              </a:buClr>
              <a:buSzPts val="1000"/>
              <a:buChar char="○"/>
            </a:pPr>
            <a:r>
              <a:rPr lang="en" sz="1000">
                <a:solidFill>
                  <a:srgbClr val="595959"/>
                </a:solidFill>
              </a:rPr>
              <a:t>Research computing, research office, etc.</a:t>
            </a:r>
            <a:endParaRPr sz="1000">
              <a:solidFill>
                <a:srgbClr val="595959"/>
              </a:solidFill>
            </a:endParaRPr>
          </a:p>
          <a:p>
            <a:pPr marL="457200" lvl="0" indent="-317500" algn="l" rtl="0">
              <a:lnSpc>
                <a:spcPct val="115000"/>
              </a:lnSpc>
              <a:spcBef>
                <a:spcPts val="0"/>
              </a:spcBef>
              <a:spcAft>
                <a:spcPts val="0"/>
              </a:spcAft>
              <a:buClr>
                <a:srgbClr val="595959"/>
              </a:buClr>
              <a:buSzPts val="1400"/>
              <a:buChar char="●"/>
            </a:pPr>
            <a:r>
              <a:rPr lang="en" sz="1400">
                <a:solidFill>
                  <a:srgbClr val="595959"/>
                </a:solidFill>
              </a:rPr>
              <a:t>Explore tangible collaborations on sharing data infrastructure (ASU, NAU)</a:t>
            </a:r>
            <a:endParaRPr sz="7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25151d77a9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125151d77a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MH</a:t>
            </a:r>
            <a:endParaRPr/>
          </a:p>
          <a:p>
            <a:pPr marL="0" lvl="0" indent="0" algn="l" rtl="0">
              <a:spcBef>
                <a:spcPts val="0"/>
              </a:spcBef>
              <a:spcAft>
                <a:spcPts val="0"/>
              </a:spcAft>
              <a:buNone/>
            </a:pPr>
            <a:endParaRPr/>
          </a:p>
          <a:p>
            <a:pPr marL="0" lvl="0" indent="0" algn="l" rtl="0">
              <a:spcBef>
                <a:spcPts val="0"/>
              </a:spcBef>
              <a:spcAft>
                <a:spcPts val="0"/>
              </a:spcAft>
              <a:buNone/>
            </a:pPr>
            <a:r>
              <a:rPr lang="en"/>
              <a:t>One of the outcomes of our conversations and collaboration is the development of proposal for shared research data management and sharing policy.</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220caeaf92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220caeaf9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MH</a:t>
            </a:r>
            <a:endParaRPr/>
          </a:p>
          <a:p>
            <a:pPr marL="0" lvl="0" indent="0" algn="l" rtl="0">
              <a:spcBef>
                <a:spcPts val="0"/>
              </a:spcBef>
              <a:spcAft>
                <a:spcPts val="0"/>
              </a:spcAft>
              <a:buNone/>
            </a:pPr>
            <a:endParaRPr/>
          </a:p>
          <a:p>
            <a:pPr marL="0" lvl="0" indent="0" algn="l" rtl="0">
              <a:lnSpc>
                <a:spcPct val="115000"/>
              </a:lnSpc>
              <a:spcBef>
                <a:spcPts val="0"/>
              </a:spcBef>
              <a:spcAft>
                <a:spcPts val="0"/>
              </a:spcAft>
              <a:buNone/>
            </a:pPr>
            <a:r>
              <a:rPr lang="en"/>
              <a:t>The policy development work is a grassroots approach.</a:t>
            </a:r>
            <a:endParaRPr/>
          </a:p>
          <a:p>
            <a:pPr marL="457200" lvl="0" indent="-298450" algn="l" rtl="0">
              <a:lnSpc>
                <a:spcPct val="115000"/>
              </a:lnSpc>
              <a:spcBef>
                <a:spcPts val="1200"/>
              </a:spcBef>
              <a:spcAft>
                <a:spcPts val="0"/>
              </a:spcAft>
              <a:buClr>
                <a:schemeClr val="dk1"/>
              </a:buClr>
              <a:buSzPts val="1100"/>
              <a:buChar char="●"/>
            </a:pPr>
            <a:r>
              <a:rPr lang="en"/>
              <a:t>No one asked us to do this. We formed from a shared awareness that our universities have policies for our patron, business, and administrative data but lack a robust policy for research data.</a:t>
            </a:r>
            <a:endParaRPr/>
          </a:p>
          <a:p>
            <a:pPr marL="457200" lvl="0" indent="-298450" algn="l" rtl="0">
              <a:lnSpc>
                <a:spcPct val="115000"/>
              </a:lnSpc>
              <a:spcBef>
                <a:spcPts val="0"/>
              </a:spcBef>
              <a:spcAft>
                <a:spcPts val="0"/>
              </a:spcAft>
              <a:buClr>
                <a:schemeClr val="dk1"/>
              </a:buClr>
              <a:buSzPts val="1100"/>
              <a:buChar char="●"/>
            </a:pPr>
            <a:r>
              <a:rPr lang="en"/>
              <a:t>Despite our differences, we would make a stronger argument for administrative support together rather than taking individual approaches. </a:t>
            </a:r>
            <a:endParaRPr/>
          </a:p>
          <a:p>
            <a:pPr marL="457200" lvl="0" indent="-298450" algn="l" rtl="0">
              <a:lnSpc>
                <a:spcPct val="115000"/>
              </a:lnSpc>
              <a:spcBef>
                <a:spcPts val="0"/>
              </a:spcBef>
              <a:spcAft>
                <a:spcPts val="0"/>
              </a:spcAft>
              <a:buClr>
                <a:schemeClr val="dk1"/>
              </a:buClr>
              <a:buSzPts val="1100"/>
              <a:buChar char="●"/>
            </a:pPr>
            <a:r>
              <a:rPr lang="en"/>
              <a:t>We believe it is essential for organizations to support these types of conversations but recognize there are limits. We needed a low-weight approach to get their attention, and a shared or standard policy would require a minimum amount of administrative effort compared to requesting funds for a large project.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1347d4869a0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1347d4869a0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MH</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We wrote the proposal in a collaborative way</a:t>
            </a:r>
            <a:endParaRPr>
              <a:solidFill>
                <a:schemeClr val="dk1"/>
              </a:solidFill>
            </a:endParaRPr>
          </a:p>
          <a:p>
            <a:pPr marL="457200" lvl="0" indent="-298450" algn="l" rtl="0">
              <a:lnSpc>
                <a:spcPct val="115000"/>
              </a:lnSpc>
              <a:spcBef>
                <a:spcPts val="1200"/>
              </a:spcBef>
              <a:spcAft>
                <a:spcPts val="0"/>
              </a:spcAft>
              <a:buClr>
                <a:schemeClr val="dk1"/>
              </a:buClr>
              <a:buSzPts val="1100"/>
              <a:buChar char="●"/>
            </a:pPr>
            <a:r>
              <a:rPr lang="en">
                <a:solidFill>
                  <a:schemeClr val="dk1"/>
                </a:solidFill>
              </a:rPr>
              <a:t>We utilized shared readings, including journal articles and institutional policies available on the web</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We held a sticky note exercise that helped us prioritize policy elements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Distributed our assessment work.</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We made our goals attainable and realistic since this was not necessarily a priority project for each of us.</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9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We faced challenges in communicating it to people outside the group since it was difficult to talk about how the work had been received and where conversations were going at an administrative level.</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9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We also navigated the unique bureaucratic structure of each institution. We cannot control what happens outside our group, as the proposal is shared up various hierarchical chains.</a:t>
            </a: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13494657c8f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13494657c8f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MH</a:t>
            </a:r>
            <a:endParaRPr/>
          </a:p>
          <a:p>
            <a:pPr marL="0" lvl="0" indent="0" algn="l" rtl="0">
              <a:spcBef>
                <a:spcPts val="0"/>
              </a:spcBef>
              <a:spcAft>
                <a:spcPts val="0"/>
              </a:spcAft>
              <a:buNone/>
            </a:pPr>
            <a:endParaRPr/>
          </a:p>
          <a:p>
            <a:pPr marL="0" lvl="0" indent="0" algn="l" rtl="0">
              <a:spcBef>
                <a:spcPts val="0"/>
              </a:spcBef>
              <a:spcAft>
                <a:spcPts val="0"/>
              </a:spcAft>
              <a:buNone/>
            </a:pPr>
            <a:r>
              <a:rPr lang="en"/>
              <a:t>The team split up and assigned ourselves to reading existing policies</a:t>
            </a:r>
            <a:r>
              <a:rPr lang="en">
                <a:solidFill>
                  <a:schemeClr val="dk1"/>
                </a:solidFill>
              </a:rPr>
              <a:t> at our own and other institutions</a:t>
            </a:r>
            <a:r>
              <a:rPr lang="en"/>
              <a:t>. We also designated elements of a data policy framework to evaluate those policies. </a:t>
            </a:r>
            <a:endParaRPr/>
          </a:p>
          <a:p>
            <a:pPr marL="0" lvl="0" indent="0" algn="l" rtl="0">
              <a:spcBef>
                <a:spcPts val="0"/>
              </a:spcBef>
              <a:spcAft>
                <a:spcPts val="0"/>
              </a:spcAft>
              <a:buNone/>
            </a:pPr>
            <a:endParaRPr/>
          </a:p>
          <a:p>
            <a:pPr marL="0" lvl="0" indent="0" algn="l" rtl="0">
              <a:spcBef>
                <a:spcPts val="0"/>
              </a:spcBef>
              <a:spcAft>
                <a:spcPts val="0"/>
              </a:spcAft>
              <a:buNone/>
            </a:pPr>
            <a:r>
              <a:rPr lang="en"/>
              <a:t>The table on this slide represents the first four elements of that structure including definitions and associated terms, ownership of policies (who’s responsible for maintaining and enforcing them), who the policy applies to, and the roles within a policy. </a:t>
            </a:r>
            <a:endParaRPr/>
          </a:p>
          <a:p>
            <a:pPr marL="0" lvl="0" indent="0" algn="l" rtl="0">
              <a:spcBef>
                <a:spcPts val="0"/>
              </a:spcBef>
              <a:spcAft>
                <a:spcPts val="0"/>
              </a:spcAft>
              <a:buNone/>
            </a:pPr>
            <a:endParaRPr/>
          </a:p>
          <a:p>
            <a:pPr marL="0" lvl="0" indent="0" algn="l" rtl="0">
              <a:spcBef>
                <a:spcPts val="0"/>
              </a:spcBef>
              <a:spcAft>
                <a:spcPts val="0"/>
              </a:spcAft>
              <a:buNone/>
            </a:pPr>
            <a:r>
              <a:rPr lang="en"/>
              <a:t>Each element also includes a justification, web links or descriptions, and potential stakeholders. </a:t>
            </a:r>
            <a:endParaRPr/>
          </a:p>
          <a:p>
            <a:pPr marL="0" lvl="0" indent="0" algn="l" rtl="0">
              <a:spcBef>
                <a:spcPts val="0"/>
              </a:spcBef>
              <a:spcAft>
                <a:spcPts val="0"/>
              </a:spcAft>
              <a:buNone/>
            </a:pPr>
            <a:endParaRPr/>
          </a:p>
          <a:p>
            <a:pPr marL="0" lvl="0" indent="0" algn="l" rtl="0">
              <a:spcBef>
                <a:spcPts val="0"/>
              </a:spcBef>
              <a:spcAft>
                <a:spcPts val="0"/>
              </a:spcAft>
              <a:buNone/>
            </a:pPr>
            <a:r>
              <a:rPr lang="en"/>
              <a:t>After filling in our sections we compared notes and edited as a group.</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3494657c8f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13494657c8f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MH</a:t>
            </a:r>
            <a:endParaRPr/>
          </a:p>
          <a:p>
            <a:pPr marL="0" lvl="0" indent="0" algn="l" rtl="0">
              <a:spcBef>
                <a:spcPts val="0"/>
              </a:spcBef>
              <a:spcAft>
                <a:spcPts val="0"/>
              </a:spcAft>
              <a:buNone/>
            </a:pPr>
            <a:endParaRPr/>
          </a:p>
          <a:p>
            <a:pPr marL="0" lvl="0" indent="0" algn="l" rtl="0">
              <a:spcBef>
                <a:spcPts val="0"/>
              </a:spcBef>
              <a:spcAft>
                <a:spcPts val="0"/>
              </a:spcAft>
              <a:buNone/>
            </a:pPr>
            <a:r>
              <a:rPr lang="en"/>
              <a:t>Then in January of 2021 all three university libraries and ASU’s Research Data Management office met for an active sticky note workshop to visually prioritize existing research data policies. </a:t>
            </a:r>
            <a:endParaRPr/>
          </a:p>
          <a:p>
            <a:pPr marL="0" lvl="0" indent="0" algn="l" rtl="0">
              <a:spcBef>
                <a:spcPts val="0"/>
              </a:spcBef>
              <a:spcAft>
                <a:spcPts val="0"/>
              </a:spcAft>
              <a:buNone/>
            </a:pPr>
            <a:endParaRPr/>
          </a:p>
          <a:p>
            <a:pPr marL="0" lvl="0" indent="0" algn="l" rtl="0">
              <a:spcBef>
                <a:spcPts val="0"/>
              </a:spcBef>
              <a:spcAft>
                <a:spcPts val="0"/>
              </a:spcAft>
              <a:buNone/>
            </a:pPr>
            <a:r>
              <a:rPr lang="en"/>
              <a:t>We could see what was important to other institutions and connect to our own areas of focus.</a:t>
            </a:r>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The highest priority elements were moved to the top right corner as ‘Must Do’ items. Top elements included institutional roles, data stewardship designations, policy ownership, responsibilities if an author leaves an institution, and definition of terms.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r>
              <a:rPr lang="en" i="1"/>
              <a:t>Jamboard link</a:t>
            </a:r>
            <a:r>
              <a:rPr lang="en"/>
              <a:t>: </a:t>
            </a:r>
            <a:r>
              <a:rPr lang="en" u="sng">
                <a:solidFill>
                  <a:schemeClr val="hlink"/>
                </a:solidFill>
                <a:hlinkClick r:id="rId3"/>
              </a:rPr>
              <a:t>https://jamboard.google.com/d/1o_VZgRHZAZz8gx_PTsG-fa9YQ4hlBFGCX3ZInxkqP60/edit?usp=sharing</a:t>
            </a:r>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24ee7d3123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24ee7d312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FR</a:t>
            </a:r>
            <a:endParaRPr/>
          </a:p>
          <a:p>
            <a:pPr marL="457200" lvl="0" indent="-298450" algn="l" rtl="0">
              <a:spcBef>
                <a:spcPts val="0"/>
              </a:spcBef>
              <a:spcAft>
                <a:spcPts val="0"/>
              </a:spcAft>
              <a:buSzPts val="1100"/>
              <a:buChar char="-"/>
            </a:pPr>
            <a:r>
              <a:rPr lang="en"/>
              <a:t>Start by talking about what RDM is and what it looks like at our 3 inst.</a:t>
            </a:r>
            <a:endParaRPr/>
          </a:p>
          <a:p>
            <a:pPr marL="457200" lvl="0" indent="-298450" algn="l" rtl="0">
              <a:spcBef>
                <a:spcPts val="0"/>
              </a:spcBef>
              <a:spcAft>
                <a:spcPts val="0"/>
              </a:spcAft>
              <a:buSzPts val="1100"/>
              <a:buChar char="-"/>
            </a:pPr>
            <a:r>
              <a:rPr lang="en"/>
              <a:t>Move to an overview: how we started / are organized. Also highlight 2 major collaborations</a:t>
            </a:r>
            <a:endParaRPr/>
          </a:p>
          <a:p>
            <a:pPr marL="457200" lvl="0" indent="-298450" algn="l" rtl="0">
              <a:spcBef>
                <a:spcPts val="0"/>
              </a:spcBef>
              <a:spcAft>
                <a:spcPts val="0"/>
              </a:spcAft>
              <a:buSzPts val="1100"/>
              <a:buChar char="-"/>
            </a:pPr>
            <a:r>
              <a:rPr lang="en"/>
              <a:t>Wrap up: challenges/opportunities</a:t>
            </a:r>
            <a:endParaRPr/>
          </a:p>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13494657c8f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13494657c8f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MH</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t>Ultimately the group editing resulted in an initial draft policy proposal by October 2021. We did not draft a policy but a proposal with example text for what the policy could look like, and it circulated up and down our respective institutions.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en"/>
              <a:t>In February  2022, Phil Tarrant from ASU’s Office of Research Data Management redrafted elements of the proposal in a framework utilized by other Arizona Board of Regents projects which is currently being considered by senior leadership.</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133ad35876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133ad35876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MH</a:t>
            </a:r>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a:solidFill>
                  <a:schemeClr val="dk1"/>
                </a:solidFill>
              </a:rPr>
              <a:t>There are many benefits to the strategy we have taken so far: </a:t>
            </a:r>
            <a:endParaRPr>
              <a:solidFill>
                <a:schemeClr val="dk1"/>
              </a:solidFill>
            </a:endParaRPr>
          </a:p>
          <a:p>
            <a:pPr marL="457200" lvl="0" indent="-298450" algn="l" rtl="0">
              <a:lnSpc>
                <a:spcPct val="115000"/>
              </a:lnSpc>
              <a:spcBef>
                <a:spcPts val="1200"/>
              </a:spcBef>
              <a:spcAft>
                <a:spcPts val="0"/>
              </a:spcAft>
              <a:buClr>
                <a:schemeClr val="dk1"/>
              </a:buClr>
              <a:buSzPts val="1100"/>
              <a:buChar char="●"/>
            </a:pPr>
            <a:r>
              <a:rPr lang="en">
                <a:solidFill>
                  <a:schemeClr val="dk1"/>
                </a:solidFill>
              </a:rPr>
              <a:t>Asking for support together is more powerful than individually</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We are demonstrating a consistent challenge with national evidence</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We are using a proven request model that brings credibility and clarity to our work</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From the beginning we have managed our expectations. Even if we don’t get everything we want, this work presents an opportunity to problem solve and share information</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Libraries are asked to do a lot with little resources, and this request addresses a support need for under-funded mandates even if it’s not asking for direct resources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125151d77a9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125151d77a9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FR</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1337db2b102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1337db2b102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FR</a:t>
            </a:r>
            <a:endParaRPr/>
          </a:p>
          <a:p>
            <a:pPr marL="0" lvl="0" indent="0" algn="l" rtl="0">
              <a:spcBef>
                <a:spcPts val="0"/>
              </a:spcBef>
              <a:spcAft>
                <a:spcPts val="0"/>
              </a:spcAft>
              <a:buNone/>
            </a:pPr>
            <a:r>
              <a:rPr lang="en"/>
              <a:t>It helps to know what a research data repository is to understand why this collaborational goals are important.</a:t>
            </a:r>
            <a:endParaRPr/>
          </a:p>
          <a:p>
            <a:pPr marL="457200" lvl="0" indent="-298450" algn="l" rtl="0">
              <a:spcBef>
                <a:spcPts val="0"/>
              </a:spcBef>
              <a:spcAft>
                <a:spcPts val="0"/>
              </a:spcAft>
              <a:buSzPts val="1100"/>
              <a:buChar char="-"/>
            </a:pPr>
            <a:r>
              <a:rPr lang="en"/>
              <a:t>are sharing platforms for research outputs beyond the papers and presentations. </a:t>
            </a:r>
            <a:endParaRPr/>
          </a:p>
          <a:p>
            <a:pPr marL="457200" lvl="0" indent="-298450" algn="l" rtl="0">
              <a:spcBef>
                <a:spcPts val="0"/>
              </a:spcBef>
              <a:spcAft>
                <a:spcPts val="0"/>
              </a:spcAft>
              <a:buSzPts val="1100"/>
              <a:buChar char="-"/>
            </a:pPr>
            <a:r>
              <a:rPr lang="en"/>
              <a:t>These data repositories are </a:t>
            </a:r>
            <a:r>
              <a:rPr lang="en" b="1"/>
              <a:t>open access resources but may also contain restricted content </a:t>
            </a:r>
            <a:r>
              <a:rPr lang="en"/>
              <a:t>with process for provisioning access. Some repositories provide both data and traditional scholarly works while other only focus on the complexities sharing research data. </a:t>
            </a:r>
            <a:endParaRPr/>
          </a:p>
          <a:p>
            <a:pPr marL="457200" lvl="0" indent="-298450" algn="l" rtl="0">
              <a:spcBef>
                <a:spcPts val="0"/>
              </a:spcBef>
              <a:spcAft>
                <a:spcPts val="0"/>
              </a:spcAft>
              <a:buSzPts val="1100"/>
              <a:buChar char="-"/>
            </a:pPr>
            <a:r>
              <a:rPr lang="en"/>
              <a:t>They are institutionally focused and</a:t>
            </a:r>
            <a:r>
              <a:rPr lang="en" b="1"/>
              <a:t> interdisciplinary </a:t>
            </a:r>
            <a:r>
              <a:rPr lang="en"/>
              <a:t>which in cure many challenges not just for the library professionals who manage and curate the data but for the researchers who are submitting data to them.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1220caeaf92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1220caeaf92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FR</a:t>
            </a:r>
            <a:endParaRPr/>
          </a:p>
          <a:p>
            <a:pPr marL="457200" lvl="0" indent="-298450" algn="l" rtl="0">
              <a:spcBef>
                <a:spcPts val="0"/>
              </a:spcBef>
              <a:spcAft>
                <a:spcPts val="0"/>
              </a:spcAft>
              <a:buSzPts val="1100"/>
              <a:buChar char="-"/>
            </a:pPr>
            <a:r>
              <a:rPr lang="en"/>
              <a:t>Our work with data repositories seeks to increase the availability of publicly funded research data and scholarship.</a:t>
            </a:r>
            <a:endParaRPr/>
          </a:p>
          <a:p>
            <a:pPr marL="457200" lvl="0" indent="-298450" algn="l" rtl="0">
              <a:spcBef>
                <a:spcPts val="0"/>
              </a:spcBef>
              <a:spcAft>
                <a:spcPts val="0"/>
              </a:spcAft>
              <a:buSzPts val="1100"/>
              <a:buChar char="-"/>
            </a:pPr>
            <a:r>
              <a:rPr lang="en"/>
              <a:t>With that in mind…</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125151d77a9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125151d77a9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FR -  MH</a:t>
            </a:r>
            <a:endParaRPr/>
          </a:p>
          <a:p>
            <a:pPr marL="0" lvl="0" indent="0" algn="l" rtl="0">
              <a:spcBef>
                <a:spcPts val="0"/>
              </a:spcBef>
              <a:spcAft>
                <a:spcPts val="0"/>
              </a:spcAft>
              <a:buNone/>
            </a:pPr>
            <a:endParaRPr/>
          </a:p>
          <a:p>
            <a:pPr marL="0" lvl="0" indent="0" algn="l" rtl="0">
              <a:spcBef>
                <a:spcPts val="0"/>
              </a:spcBef>
              <a:spcAft>
                <a:spcPts val="0"/>
              </a:spcAft>
              <a:buNone/>
            </a:pPr>
            <a:r>
              <a:rPr lang="en"/>
              <a:t>There are a lot of similarities. Why not a tri-u shared infrastructure? </a:t>
            </a:r>
            <a:endParaRPr/>
          </a:p>
          <a:p>
            <a:pPr marL="0" lvl="0" indent="0" algn="l" rtl="0">
              <a:spcBef>
                <a:spcPts val="0"/>
              </a:spcBef>
              <a:spcAft>
                <a:spcPts val="0"/>
              </a:spcAft>
              <a:buNone/>
            </a:pPr>
            <a:r>
              <a:rPr lang="en"/>
              <a:t>It’s always a tricky proposition. The main reason: different administrative processes and resources meant that doing something separately made more sense. We went for the approach that it’s better to have something now to build on, rather than spend 5 years trying to launch (and then maintain) a service that ends up in a system nobody is happy with and gets abandoned.</a:t>
            </a:r>
            <a:endParaRPr/>
          </a:p>
          <a:p>
            <a:pPr marL="0" lvl="0" indent="0" algn="l" rtl="0">
              <a:spcBef>
                <a:spcPts val="0"/>
              </a:spcBef>
              <a:spcAft>
                <a:spcPts val="0"/>
              </a:spcAft>
              <a:buNone/>
            </a:pPr>
            <a:endParaRPr/>
          </a:p>
          <a:p>
            <a:pPr marL="0" lvl="0" indent="0" algn="l" rtl="0">
              <a:lnSpc>
                <a:spcPct val="115000"/>
              </a:lnSpc>
              <a:spcBef>
                <a:spcPts val="0"/>
              </a:spcBef>
              <a:spcAft>
                <a:spcPts val="1200"/>
              </a:spcAft>
              <a:buClr>
                <a:schemeClr val="dk1"/>
              </a:buClr>
              <a:buSzPts val="1100"/>
              <a:buFont typeface="Arial"/>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1337db2b102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1337db2b102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BB</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1220caeaf92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1220caeaf92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BB Our grass roots group has made progress and kept our conversation alive, but we have lots of work to do with ever changing challenges.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133ad358766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133ad358766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BB &amp; MH</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220caeaf92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1220caeaf92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MH</a:t>
            </a:r>
            <a:endParaRPr/>
          </a:p>
          <a:p>
            <a:pPr marL="0" lvl="0" indent="0" algn="l" rtl="0">
              <a:spcBef>
                <a:spcPts val="0"/>
              </a:spcBef>
              <a:spcAft>
                <a:spcPts val="0"/>
              </a:spcAft>
              <a:buNone/>
            </a:pPr>
            <a:endParaRPr/>
          </a:p>
          <a:p>
            <a:pPr marL="0" lvl="0" indent="0" algn="l" rtl="0">
              <a:spcBef>
                <a:spcPts val="0"/>
              </a:spcBef>
              <a:spcAft>
                <a:spcPts val="0"/>
              </a:spcAft>
              <a:buNone/>
            </a:pPr>
            <a:r>
              <a:rPr lang="en"/>
              <a:t>Everything we shared today is part of an ongoing conversation and a work in progress. Even if one university is at a different stage in service or policy development we demonstrate and set examples for each other. Being able to point to others’ successes can be a motivation factor for any organization. You should also be willing to let go of the things you cannot control.</a:t>
            </a:r>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As we move forward we will continue to adapt. </a:t>
            </a:r>
            <a:r>
              <a:rPr lang="en"/>
              <a:t>We may change our schedule, add new members, and start new conversations. We hope to resume in person meeting when possible or perhaps join up at library conferences like AzLA. </a:t>
            </a:r>
            <a:endParaRPr/>
          </a:p>
          <a:p>
            <a:pPr marL="0" lvl="0" indent="0" algn="l" rtl="0">
              <a:spcBef>
                <a:spcPts val="0"/>
              </a:spcBef>
              <a:spcAft>
                <a:spcPts val="0"/>
              </a:spcAft>
              <a:buNone/>
            </a:pPr>
            <a:endParaRPr/>
          </a:p>
          <a:p>
            <a:pPr marL="0" lvl="0" indent="0" algn="l" rtl="0">
              <a:spcBef>
                <a:spcPts val="0"/>
              </a:spcBef>
              <a:spcAft>
                <a:spcPts val="0"/>
              </a:spcAft>
              <a:buNone/>
            </a:pPr>
            <a:r>
              <a:rPr lang="en"/>
              <a:t>If our policy proposal gets a green light we may also need to adapt or form more formal and strategic partnerships because there will be expectations for us to follow through on data management and sharing policies and workflows.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24ee7d3123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124ee7d3123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FR</a:t>
            </a:r>
            <a:endParaRPr/>
          </a:p>
          <a:p>
            <a:pPr marL="0" lvl="0" indent="0" algn="l" rtl="0">
              <a:spcBef>
                <a:spcPts val="0"/>
              </a:spcBef>
              <a:spcAft>
                <a:spcPts val="0"/>
              </a:spcAft>
              <a:buNone/>
            </a:pPr>
            <a:r>
              <a:rPr lang="en"/>
              <a:t>Data collection protocols, organization, machine readability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220caeaf92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220caeaf92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rgbClr val="595959"/>
                </a:solidFill>
              </a:rPr>
              <a:t>MH</a:t>
            </a:r>
            <a:endParaRPr sz="1200">
              <a:solidFill>
                <a:srgbClr val="595959"/>
              </a:solidFill>
            </a:endParaRPr>
          </a:p>
          <a:p>
            <a:pPr marL="457200" lvl="0" indent="-298450" algn="l" rtl="0">
              <a:spcBef>
                <a:spcPts val="1200"/>
              </a:spcBef>
              <a:spcAft>
                <a:spcPts val="0"/>
              </a:spcAft>
              <a:buSzPts val="1100"/>
              <a:buChar char="●"/>
            </a:pPr>
            <a:r>
              <a:rPr lang="en"/>
              <a:t>Three Arizona public universities have collaborated on research data management and other issues since 2017</a:t>
            </a:r>
            <a:endParaRPr/>
          </a:p>
          <a:p>
            <a:pPr marL="457200" lvl="0" indent="-298450" algn="l" rtl="0">
              <a:spcBef>
                <a:spcPts val="0"/>
              </a:spcBef>
              <a:spcAft>
                <a:spcPts val="0"/>
              </a:spcAft>
              <a:buSzPts val="1100"/>
              <a:buChar char="●"/>
            </a:pPr>
            <a:r>
              <a:rPr lang="en"/>
              <a:t>We are addressing challenges together better than we could have on our own</a:t>
            </a:r>
            <a:endParaRPr/>
          </a:p>
          <a:p>
            <a:pPr marL="457200" lvl="0" indent="-298450" algn="l" rtl="0">
              <a:spcBef>
                <a:spcPts val="0"/>
              </a:spcBef>
              <a:spcAft>
                <a:spcPts val="0"/>
              </a:spcAft>
              <a:buSzPts val="1100"/>
              <a:buChar char="●"/>
            </a:pPr>
            <a:r>
              <a:rPr lang="en"/>
              <a:t>Our existing Zoom base setup proved useful during lockdowns, and continues to do so given our distributed locations</a:t>
            </a:r>
            <a:endParaRPr/>
          </a:p>
          <a:p>
            <a:pPr marL="457200" lvl="0" indent="-298450" algn="l" rtl="0">
              <a:spcBef>
                <a:spcPts val="0"/>
              </a:spcBef>
              <a:spcAft>
                <a:spcPts val="0"/>
              </a:spcAft>
              <a:buSzPts val="1100"/>
              <a:buChar char="●"/>
            </a:pPr>
            <a:r>
              <a:rPr lang="en"/>
              <a:t>We have fun regular check-ins and include collaborators from our respective offices for research.</a:t>
            </a:r>
            <a:endParaRPr/>
          </a:p>
          <a:p>
            <a:pPr marL="457200" lvl="0" indent="-298450" algn="l" rtl="0">
              <a:spcBef>
                <a:spcPts val="0"/>
              </a:spcBef>
              <a:spcAft>
                <a:spcPts val="0"/>
              </a:spcAft>
              <a:buSzPts val="1100"/>
              <a:buChar char="●"/>
            </a:pPr>
            <a:r>
              <a:rPr lang="en"/>
              <a:t>We’re all part of similar ecosystems and our repository and researcher support services have benefited for our knowledge sharing.</a:t>
            </a:r>
            <a:endParaRPr/>
          </a:p>
          <a:p>
            <a:pPr marL="0" lvl="0" indent="0" algn="l" rtl="0">
              <a:spcBef>
                <a:spcPts val="0"/>
              </a:spcBef>
              <a:spcAft>
                <a:spcPts val="0"/>
              </a:spcAft>
              <a:buNone/>
            </a:pPr>
            <a:endParaRPr/>
          </a:p>
          <a:p>
            <a:pPr marL="0" lvl="0" indent="0" algn="l" rtl="0">
              <a:spcBef>
                <a:spcPts val="0"/>
              </a:spcBef>
              <a:spcAft>
                <a:spcPts val="0"/>
              </a:spcAft>
              <a:buNone/>
            </a:pPr>
            <a:r>
              <a:rPr lang="en"/>
              <a:t>We hope you come away with a better understanding of what data management and sharing means in libraries and seen a window into our related activities by our three universities.</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1220caeaf92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1220caeaf92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MH</a:t>
            </a:r>
            <a:endParaRPr/>
          </a:p>
          <a:p>
            <a:pPr marL="0" lvl="0" indent="0" algn="l" rtl="0">
              <a:spcBef>
                <a:spcPts val="0"/>
              </a:spcBef>
              <a:spcAft>
                <a:spcPts val="0"/>
              </a:spcAft>
              <a:buNone/>
            </a:pPr>
            <a:endParaRPr/>
          </a:p>
          <a:p>
            <a:pPr marL="0" lvl="0" indent="0" algn="l" rtl="0">
              <a:spcBef>
                <a:spcPts val="0"/>
              </a:spcBef>
              <a:spcAft>
                <a:spcPts val="0"/>
              </a:spcAft>
              <a:buNone/>
            </a:pPr>
            <a:r>
              <a:rPr lang="en"/>
              <a:t>Thank you for attending</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220caeaf92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1220caeaf92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FR</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33ad358766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33ad358766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FR</a:t>
            </a:r>
            <a:endParaRPr/>
          </a:p>
          <a:p>
            <a:pPr marL="457200" lvl="0" indent="-298450" algn="l" rtl="0">
              <a:spcBef>
                <a:spcPts val="0"/>
              </a:spcBef>
              <a:spcAft>
                <a:spcPts val="0"/>
              </a:spcAft>
              <a:buSzPts val="1100"/>
              <a:buChar char="●"/>
            </a:pPr>
            <a:r>
              <a:rPr lang="en"/>
              <a:t>Info mgmt: information organization practices, long-term stewardship, helping people find stuff</a:t>
            </a:r>
            <a:endParaRPr/>
          </a:p>
          <a:p>
            <a:pPr marL="457200" lvl="0" indent="-298450" algn="l" rtl="0">
              <a:spcBef>
                <a:spcPts val="0"/>
              </a:spcBef>
              <a:spcAft>
                <a:spcPts val="0"/>
              </a:spcAft>
              <a:buSzPts val="1100"/>
              <a:buChar char="●"/>
            </a:pPr>
            <a:r>
              <a:rPr lang="en"/>
              <a:t>Open access: a big reason RDM is important is it helps enable effective data sharing</a:t>
            </a:r>
            <a:endParaRPr/>
          </a:p>
          <a:p>
            <a:pPr marL="457200" lvl="0" indent="-298450" algn="l" rtl="0">
              <a:spcBef>
                <a:spcPts val="0"/>
              </a:spcBef>
              <a:spcAft>
                <a:spcPts val="0"/>
              </a:spcAft>
              <a:buSzPts val="1100"/>
              <a:buChar char="●"/>
            </a:pPr>
            <a:r>
              <a:rPr lang="en"/>
              <a:t>Schol comm expertise: Helping others navigate licensing, copyright, metadata, etc prepping for publication</a:t>
            </a:r>
            <a:endParaRPr/>
          </a:p>
          <a:p>
            <a:pPr marL="457200" lvl="0" indent="-298450" algn="l" rtl="0">
              <a:spcBef>
                <a:spcPts val="0"/>
              </a:spcBef>
              <a:spcAft>
                <a:spcPts val="0"/>
              </a:spcAft>
              <a:buSzPts val="1100"/>
              <a:buChar char="●"/>
            </a:pPr>
            <a:r>
              <a:rPr lang="en"/>
              <a:t>Connector: we can’t be experts in everything. Help connect ppl to the right resources.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25151d77a9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25151d77a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FR</a:t>
            </a:r>
            <a:endParaRPr/>
          </a:p>
          <a:p>
            <a:pPr marL="0" lvl="0" indent="0" algn="l" rtl="0">
              <a:spcBef>
                <a:spcPts val="0"/>
              </a:spcBef>
              <a:spcAft>
                <a:spcPts val="0"/>
              </a:spcAft>
              <a:buNone/>
            </a:pPr>
            <a:r>
              <a:rPr lang="en"/>
              <a:t>Each distinct institutions and backgrounds but all ABOR (Arizona Board of Regents) institutions</a:t>
            </a:r>
            <a:endParaRPr/>
          </a:p>
          <a:p>
            <a:pPr marL="0" lvl="0" indent="0" algn="l" rtl="0">
              <a:spcBef>
                <a:spcPts val="0"/>
              </a:spcBef>
              <a:spcAft>
                <a:spcPts val="0"/>
              </a:spcAft>
              <a:buNone/>
            </a:pPr>
            <a:endParaRPr/>
          </a:p>
          <a:p>
            <a:pPr marL="0" lvl="0" indent="0" algn="l" rtl="0">
              <a:spcBef>
                <a:spcPts val="0"/>
              </a:spcBef>
              <a:spcAft>
                <a:spcPts val="0"/>
              </a:spcAft>
              <a:buNone/>
            </a:pPr>
            <a:r>
              <a:rPr lang="en"/>
              <a:t>Our collaboration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337db2b10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337db2b10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FR</a:t>
            </a:r>
            <a:endParaRPr/>
          </a:p>
          <a:p>
            <a:pPr marL="0" lvl="0" indent="0" algn="l" rtl="0">
              <a:spcBef>
                <a:spcPts val="0"/>
              </a:spcBef>
              <a:spcAft>
                <a:spcPts val="0"/>
              </a:spcAft>
              <a:buNone/>
            </a:pPr>
            <a:r>
              <a:rPr lang="en"/>
              <a:t>Throughout: work closely with with the research office, called Research, Innovation &amp; Impact (RII) and the Research Computing arm of central IT.</a:t>
            </a:r>
            <a:endParaRPr/>
          </a:p>
          <a:p>
            <a:pPr marL="0" lvl="0" indent="0" algn="l" rtl="0">
              <a:spcBef>
                <a:spcPts val="0"/>
              </a:spcBef>
              <a:spcAft>
                <a:spcPts val="0"/>
              </a:spcAft>
              <a:buNone/>
            </a:pPr>
            <a:r>
              <a:rPr lang="en"/>
              <a:t>NIH DMSP: </a:t>
            </a:r>
            <a:r>
              <a:rPr lang="en" sz="1300">
                <a:solidFill>
                  <a:schemeClr val="dk1"/>
                </a:solidFill>
              </a:rPr>
              <a:t>(UA has only public med med sch in AZ)</a:t>
            </a:r>
            <a:endParaRPr sz="13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337db2b102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337db2b10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Matt</a:t>
            </a:r>
            <a:endParaRPr/>
          </a:p>
          <a:p>
            <a:pPr marL="0" lvl="0" indent="0" algn="l" rtl="0">
              <a:spcBef>
                <a:spcPts val="0"/>
              </a:spcBef>
              <a:spcAft>
                <a:spcPts val="0"/>
              </a:spcAft>
              <a:buNone/>
            </a:pPr>
            <a:endParaRPr/>
          </a:p>
          <a:p>
            <a:pPr marL="0" lvl="0" indent="0" algn="l" rtl="0">
              <a:spcBef>
                <a:spcPts val="0"/>
              </a:spcBef>
              <a:spcAft>
                <a:spcPts val="0"/>
              </a:spcAft>
              <a:buNone/>
            </a:pPr>
            <a:r>
              <a:rPr lang="en"/>
              <a:t>The ASU Library released its first digital repository in 2011. It was a home grown system and not optimized for sharing research data.</a:t>
            </a:r>
            <a:endParaRPr/>
          </a:p>
          <a:p>
            <a:pPr marL="0" lvl="0" indent="0" algn="l" rtl="0">
              <a:spcBef>
                <a:spcPts val="0"/>
              </a:spcBef>
              <a:spcAft>
                <a:spcPts val="0"/>
              </a:spcAft>
              <a:buNone/>
            </a:pPr>
            <a:endParaRPr/>
          </a:p>
          <a:p>
            <a:pPr marL="0" lvl="0" indent="0" algn="l" rtl="0">
              <a:spcBef>
                <a:spcPts val="0"/>
              </a:spcBef>
              <a:spcAft>
                <a:spcPts val="0"/>
              </a:spcAft>
              <a:buNone/>
            </a:pPr>
            <a:r>
              <a:rPr lang="en"/>
              <a:t>Over the next few years we collaborated on a number of projects, including the tri-university, Arizona Board of Regent’s LiveData project and ASU adopted an Open Access policy for research publications. This policy did not include research data however.</a:t>
            </a:r>
            <a:endParaRPr/>
          </a:p>
          <a:p>
            <a:pPr marL="0" lvl="0" indent="0" algn="l" rtl="0">
              <a:spcBef>
                <a:spcPts val="0"/>
              </a:spcBef>
              <a:spcAft>
                <a:spcPts val="0"/>
              </a:spcAft>
              <a:buNone/>
            </a:pPr>
            <a:endParaRPr/>
          </a:p>
          <a:p>
            <a:pPr marL="0" lvl="0" indent="0" algn="l" rtl="0">
              <a:spcBef>
                <a:spcPts val="0"/>
              </a:spcBef>
              <a:spcAft>
                <a:spcPts val="0"/>
              </a:spcAft>
              <a:buNone/>
            </a:pPr>
            <a:r>
              <a:rPr lang="en"/>
              <a:t>Then in 2018 </a:t>
            </a:r>
            <a:r>
              <a:rPr lang="en">
                <a:solidFill>
                  <a:schemeClr val="dk1"/>
                </a:solidFill>
              </a:rPr>
              <a:t>the Library partnered </a:t>
            </a:r>
            <a:r>
              <a:rPr lang="en"/>
              <a:t>with ASU’s new Research Data Management Office. We focused on workshops about reproducibility and open science, and developed opportunities for liaison librarians to gain research data services skills.</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solidFill>
                  <a:schemeClr val="dk1"/>
                </a:solidFill>
              </a:rPr>
              <a:t>By October 2020, the library moved to new repository platforms, breaking up the legacy repository for two Islandora Open-Source Digital Asset Management systems for scholarly works and digital library collections. We also deployed a dedicated research data repository powered by Harvard’s Dataverse platform.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 research data management librarian position was also funded and we shifted from providing workshops to focus data repository services.</a:t>
            </a:r>
            <a:endParaRPr>
              <a:solidFill>
                <a:schemeClr val="dk1"/>
              </a:solidFill>
            </a:endParaRPr>
          </a:p>
          <a:p>
            <a:pPr marL="0" lvl="0" indent="0" algn="l" rtl="0">
              <a:spcBef>
                <a:spcPts val="0"/>
              </a:spcBef>
              <a:spcAft>
                <a:spcPts val="0"/>
              </a:spcAft>
              <a:buNone/>
            </a:pPr>
            <a:br>
              <a:rPr lang="en"/>
            </a:br>
            <a:r>
              <a:rPr lang="en"/>
              <a:t>Today ASU’s President Michael Crow, a co-chairs of the </a:t>
            </a:r>
            <a:r>
              <a:rPr lang="en">
                <a:solidFill>
                  <a:schemeClr val="dk1"/>
                </a:solidFill>
                <a:highlight>
                  <a:srgbClr val="FFFFFF"/>
                </a:highlight>
              </a:rPr>
              <a:t>Higher Education Leadership Initiative (HELIOS), </a:t>
            </a:r>
            <a:r>
              <a:rPr lang="en" u="sng">
                <a:solidFill>
                  <a:schemeClr val="hlink"/>
                </a:solidFill>
                <a:hlinkClick r:id="rId3"/>
              </a:rPr>
              <a:t>actively communicates</a:t>
            </a:r>
            <a:r>
              <a:rPr lang="en"/>
              <a:t> on publicly accessible </a:t>
            </a:r>
            <a:r>
              <a:rPr lang="en">
                <a:solidFill>
                  <a:schemeClr val="dk1"/>
                </a:solidFill>
              </a:rPr>
              <a:t>research</a:t>
            </a:r>
            <a:r>
              <a:rPr lang="en"/>
              <a:t> that in his words will ‘advance a massively open and transparent research ecosystem.’ Serendipitous to this theme the ASU Library created the unit for Open Science and Scholarly Communication bringing research data management and sharing into the fold of scholarly publishing, expanding our educational programing, and connecting to the library’s strategic priority to expand interdisciplinary research, discovery, and development by 2025.</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337db2b102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337db2b102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BB-</a:t>
            </a:r>
            <a:endParaRPr/>
          </a:p>
          <a:p>
            <a:pPr marL="0" lvl="0" indent="0" algn="l" rtl="0">
              <a:spcBef>
                <a:spcPts val="0"/>
              </a:spcBef>
              <a:spcAft>
                <a:spcPts val="0"/>
              </a:spcAft>
              <a:buNone/>
            </a:pPr>
            <a:r>
              <a:rPr lang="en"/>
              <a:t>NAU has a smaller research footprint. Currently our IR which is billed as the “data repository of last resort” has worked okay for our researchers though there have been some data sets that were either too large or had specific requirements (like a DOI) that we couldn’t accommodate. I largely work with our researchers to try to find other possible repositories for their data</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hyperlink" Target="https://doi.org/10.7710/2162-3309.1232"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hyperlink" Target="https://www.mentimeter.com/app/presentation/ef75502975201139b46cef9c1ac3dcb4/cab69bfce9ba"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casrai.org/rdm-glossary/"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hyperlink" Target="https://www.ala.org/acrl/publications/keeping_up_with/rdm"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hyperlink" Target="https://lib.asu.edu/research" TargetMode="External"/><Relationship Id="rId3" Type="http://schemas.openxmlformats.org/officeDocument/2006/relationships/image" Target="../media/image3.png"/><Relationship Id="rId7" Type="http://schemas.openxmlformats.org/officeDocument/2006/relationships/image" Target="../media/image4.jpg"/><Relationship Id="rId12" Type="http://schemas.openxmlformats.org/officeDocument/2006/relationships/hyperlink" Target="https://dataverse.asu.edu" TargetMode="External"/><Relationship Id="rId2" Type="http://schemas.openxmlformats.org/officeDocument/2006/relationships/notesSlide" Target="../notesSlides/notesSlide31.xml"/><Relationship Id="rId16" Type="http://schemas.openxmlformats.org/officeDocument/2006/relationships/hyperlink" Target="mailto:brittany.blanchard@nau.edu" TargetMode="External"/><Relationship Id="rId1" Type="http://schemas.openxmlformats.org/officeDocument/2006/relationships/slideLayout" Target="../slideLayouts/slideLayout3.xml"/><Relationship Id="rId6" Type="http://schemas.openxmlformats.org/officeDocument/2006/relationships/image" Target="../media/image2.png"/><Relationship Id="rId11" Type="http://schemas.openxmlformats.org/officeDocument/2006/relationships/hyperlink" Target="mailto:frios@arizona.edu" TargetMode="External"/><Relationship Id="rId5" Type="http://schemas.openxmlformats.org/officeDocument/2006/relationships/image" Target="../media/image6.png"/><Relationship Id="rId15" Type="http://schemas.openxmlformats.org/officeDocument/2006/relationships/hyperlink" Target="http://openknowledge.nau.edu" TargetMode="External"/><Relationship Id="rId10" Type="http://schemas.openxmlformats.org/officeDocument/2006/relationships/hyperlink" Target="https://arizona.figshare.com" TargetMode="External"/><Relationship Id="rId4" Type="http://schemas.openxmlformats.org/officeDocument/2006/relationships/image" Target="../media/image1.png"/><Relationship Id="rId9" Type="http://schemas.openxmlformats.org/officeDocument/2006/relationships/hyperlink" Target="https://data.library.arizona.edu/data-management" TargetMode="External"/><Relationship Id="rId14" Type="http://schemas.openxmlformats.org/officeDocument/2006/relationships/hyperlink" Target="mailto:mharp@asu.edu"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mentimeter.com/app/presentation/ef75502975201139b46cef9c1ac3dcb4/9a1eb5fa8990"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327775"/>
            <a:ext cx="8520600" cy="1323000"/>
          </a:xfrm>
          <a:prstGeom prst="rect">
            <a:avLst/>
          </a:prstGeom>
        </p:spPr>
        <p:txBody>
          <a:bodyPr spcFirstLastPara="1" wrap="square" lIns="91425" tIns="91425" rIns="91425" bIns="91425" anchor="b" anchorCtr="0">
            <a:normAutofit fontScale="90000"/>
          </a:bodyPr>
          <a:lstStyle/>
          <a:p>
            <a:pPr marL="0" lvl="0" indent="0" algn="ctr" rtl="0">
              <a:lnSpc>
                <a:spcPct val="115000"/>
              </a:lnSpc>
              <a:spcBef>
                <a:spcPts val="1800"/>
              </a:spcBef>
              <a:spcAft>
                <a:spcPts val="600"/>
              </a:spcAft>
              <a:buClr>
                <a:schemeClr val="dk1"/>
              </a:buClr>
              <a:buSzPct val="44000"/>
              <a:buFont typeface="Arial"/>
              <a:buNone/>
            </a:pPr>
            <a:r>
              <a:rPr lang="en" sz="2500"/>
              <a:t>A Tri-University Approach to Strengthen Arizona </a:t>
            </a:r>
            <a:br>
              <a:rPr lang="en" sz="2500"/>
            </a:br>
            <a:r>
              <a:rPr lang="en" sz="2500"/>
              <a:t>Research Data Management Services </a:t>
            </a:r>
            <a:br>
              <a:rPr lang="en" sz="2500"/>
            </a:br>
            <a:r>
              <a:rPr lang="en" sz="2500"/>
              <a:t>in a Post-pandemic Environment </a:t>
            </a:r>
            <a:endParaRPr sz="6100"/>
          </a:p>
        </p:txBody>
      </p:sp>
      <p:sp>
        <p:nvSpPr>
          <p:cNvPr id="55" name="Google Shape;55;p13"/>
          <p:cNvSpPr txBox="1">
            <a:spLocks noGrp="1"/>
          </p:cNvSpPr>
          <p:nvPr>
            <p:ph type="subTitle" idx="1"/>
          </p:nvPr>
        </p:nvSpPr>
        <p:spPr>
          <a:xfrm>
            <a:off x="311700" y="3489875"/>
            <a:ext cx="8520600" cy="1584600"/>
          </a:xfrm>
          <a:prstGeom prst="rect">
            <a:avLst/>
          </a:prstGeom>
        </p:spPr>
        <p:txBody>
          <a:bodyPr spcFirstLastPara="1" wrap="square" lIns="91425" tIns="91425" rIns="91425" bIns="91425" anchor="t" anchorCtr="0">
            <a:normAutofit lnSpcReduction="10000"/>
          </a:bodyPr>
          <a:lstStyle/>
          <a:p>
            <a:pPr marL="0" lvl="0" indent="0" algn="ctr" rtl="0">
              <a:lnSpc>
                <a:spcPct val="80000"/>
              </a:lnSpc>
              <a:spcBef>
                <a:spcPts val="0"/>
              </a:spcBef>
              <a:spcAft>
                <a:spcPts val="0"/>
              </a:spcAft>
              <a:buSzPts val="935"/>
              <a:buNone/>
            </a:pPr>
            <a:r>
              <a:rPr lang="en" sz="1679"/>
              <a:t>Fernando Rios PhD, Research Data Management Specialist, University of Arizona</a:t>
            </a:r>
            <a:br>
              <a:rPr lang="en" sz="1679"/>
            </a:br>
            <a:r>
              <a:rPr lang="en" sz="1679"/>
              <a:t>Matt Harp, Research Data Services and Outreach Librarian, Arizona State University</a:t>
            </a:r>
            <a:endParaRPr sz="1679"/>
          </a:p>
          <a:p>
            <a:pPr marL="0" lvl="0" indent="0" algn="ctr" rtl="0">
              <a:lnSpc>
                <a:spcPct val="80000"/>
              </a:lnSpc>
              <a:spcBef>
                <a:spcPts val="0"/>
              </a:spcBef>
              <a:spcAft>
                <a:spcPts val="0"/>
              </a:spcAft>
              <a:buSzPts val="935"/>
              <a:buNone/>
            </a:pPr>
            <a:r>
              <a:rPr lang="en" sz="1679"/>
              <a:t>Brittany Blanchard, Research Programs Librarian, Northern Arizona University</a:t>
            </a:r>
            <a:br>
              <a:rPr lang="en" sz="1679"/>
            </a:br>
            <a:br>
              <a:rPr lang="en" sz="1679"/>
            </a:br>
            <a:br>
              <a:rPr lang="en" sz="1679"/>
            </a:br>
            <a:br>
              <a:rPr lang="en" sz="1679"/>
            </a:br>
            <a:r>
              <a:rPr lang="en" sz="1679"/>
              <a:t>AzLA July 2022 Webinar</a:t>
            </a:r>
            <a:endParaRPr sz="1679"/>
          </a:p>
        </p:txBody>
      </p:sp>
      <p:pic>
        <p:nvPicPr>
          <p:cNvPr id="56" name="Google Shape;56;p13"/>
          <p:cNvPicPr preferRelativeResize="0"/>
          <p:nvPr/>
        </p:nvPicPr>
        <p:blipFill>
          <a:blip r:embed="rId3">
            <a:alphaModFix/>
          </a:blip>
          <a:stretch>
            <a:fillRect/>
          </a:stretch>
        </p:blipFill>
        <p:spPr>
          <a:xfrm>
            <a:off x="1605975" y="2871947"/>
            <a:ext cx="761600" cy="525450"/>
          </a:xfrm>
          <a:prstGeom prst="rect">
            <a:avLst/>
          </a:prstGeom>
          <a:noFill/>
          <a:ln>
            <a:noFill/>
          </a:ln>
        </p:spPr>
      </p:pic>
      <p:pic>
        <p:nvPicPr>
          <p:cNvPr id="57" name="Google Shape;57;p13"/>
          <p:cNvPicPr preferRelativeResize="0"/>
          <p:nvPr/>
        </p:nvPicPr>
        <p:blipFill>
          <a:blip r:embed="rId4">
            <a:alphaModFix/>
          </a:blip>
          <a:stretch>
            <a:fillRect/>
          </a:stretch>
        </p:blipFill>
        <p:spPr>
          <a:xfrm>
            <a:off x="1482972" y="1771872"/>
            <a:ext cx="1007600" cy="1007600"/>
          </a:xfrm>
          <a:prstGeom prst="rect">
            <a:avLst/>
          </a:prstGeom>
          <a:noFill/>
          <a:ln>
            <a:noFill/>
          </a:ln>
        </p:spPr>
      </p:pic>
      <p:pic>
        <p:nvPicPr>
          <p:cNvPr id="58" name="Google Shape;58;p13"/>
          <p:cNvPicPr preferRelativeResize="0"/>
          <p:nvPr/>
        </p:nvPicPr>
        <p:blipFill>
          <a:blip r:embed="rId5">
            <a:alphaModFix/>
          </a:blip>
          <a:stretch>
            <a:fillRect/>
          </a:stretch>
        </p:blipFill>
        <p:spPr>
          <a:xfrm>
            <a:off x="4191212" y="2794537"/>
            <a:ext cx="761600" cy="637869"/>
          </a:xfrm>
          <a:prstGeom prst="rect">
            <a:avLst/>
          </a:prstGeom>
          <a:noFill/>
          <a:ln>
            <a:noFill/>
          </a:ln>
        </p:spPr>
      </p:pic>
      <p:pic>
        <p:nvPicPr>
          <p:cNvPr id="59" name="Google Shape;59;p13"/>
          <p:cNvPicPr preferRelativeResize="0"/>
          <p:nvPr/>
        </p:nvPicPr>
        <p:blipFill rotWithShape="1">
          <a:blip r:embed="rId6">
            <a:alphaModFix/>
          </a:blip>
          <a:srcRect b="17273"/>
          <a:stretch/>
        </p:blipFill>
        <p:spPr>
          <a:xfrm>
            <a:off x="4115263" y="1729450"/>
            <a:ext cx="913487" cy="1007600"/>
          </a:xfrm>
          <a:prstGeom prst="rect">
            <a:avLst/>
          </a:prstGeom>
          <a:noFill/>
          <a:ln>
            <a:noFill/>
          </a:ln>
        </p:spPr>
      </p:pic>
      <p:pic>
        <p:nvPicPr>
          <p:cNvPr id="60" name="Google Shape;60;p13"/>
          <p:cNvPicPr preferRelativeResize="0"/>
          <p:nvPr/>
        </p:nvPicPr>
        <p:blipFill>
          <a:blip r:embed="rId7">
            <a:alphaModFix/>
          </a:blip>
          <a:stretch>
            <a:fillRect/>
          </a:stretch>
        </p:blipFill>
        <p:spPr>
          <a:xfrm>
            <a:off x="6733025" y="1729450"/>
            <a:ext cx="913475" cy="969863"/>
          </a:xfrm>
          <a:prstGeom prst="rect">
            <a:avLst/>
          </a:prstGeom>
          <a:noFill/>
          <a:ln>
            <a:noFill/>
          </a:ln>
        </p:spPr>
      </p:pic>
      <p:pic>
        <p:nvPicPr>
          <p:cNvPr id="61" name="Google Shape;61;p13"/>
          <p:cNvPicPr preferRelativeResize="0"/>
          <p:nvPr/>
        </p:nvPicPr>
        <p:blipFill>
          <a:blip r:embed="rId8">
            <a:alphaModFix/>
          </a:blip>
          <a:stretch>
            <a:fillRect/>
          </a:stretch>
        </p:blipFill>
        <p:spPr>
          <a:xfrm>
            <a:off x="6830394" y="2906737"/>
            <a:ext cx="718725" cy="4558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Why should you care?</a:t>
            </a:r>
            <a:endParaRPr/>
          </a:p>
        </p:txBody>
      </p:sp>
      <p:sp>
        <p:nvSpPr>
          <p:cNvPr id="167" name="Google Shape;167;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Clr>
                <a:schemeClr val="dk1"/>
              </a:buClr>
              <a:buSzPct val="61111"/>
              <a:buFont typeface="Arial"/>
              <a:buNone/>
            </a:pPr>
            <a:endParaRPr/>
          </a:p>
          <a:p>
            <a:pPr marL="457200" lvl="0" indent="-334327" algn="l" rtl="0">
              <a:spcBef>
                <a:spcPts val="1200"/>
              </a:spcBef>
              <a:spcAft>
                <a:spcPts val="0"/>
              </a:spcAft>
              <a:buSzPct val="100000"/>
              <a:buChar char="●"/>
            </a:pPr>
            <a:r>
              <a:rPr lang="en"/>
              <a:t>Data Librarians are advocates for research transparency and getting data out there</a:t>
            </a:r>
            <a:endParaRPr/>
          </a:p>
          <a:p>
            <a:pPr marL="457200" lvl="0" indent="-334327" algn="l" rtl="0">
              <a:spcBef>
                <a:spcPts val="0"/>
              </a:spcBef>
              <a:spcAft>
                <a:spcPts val="0"/>
              </a:spcAft>
              <a:buSzPct val="100000"/>
              <a:buChar char="●"/>
            </a:pPr>
            <a:r>
              <a:rPr lang="en"/>
              <a:t>Through RDMS, we help move forward ethical data practices. E.g., CARE principles </a:t>
            </a:r>
            <a:endParaRPr/>
          </a:p>
          <a:p>
            <a:pPr marL="457200" lvl="0" indent="-334327" algn="l" rtl="0">
              <a:spcBef>
                <a:spcPts val="0"/>
              </a:spcBef>
              <a:spcAft>
                <a:spcPts val="0"/>
              </a:spcAft>
              <a:buSzPct val="100000"/>
              <a:buChar char="●"/>
            </a:pPr>
            <a:r>
              <a:rPr lang="en"/>
              <a:t>The work isn’t always visible outside the institution</a:t>
            </a:r>
            <a:endParaRPr/>
          </a:p>
          <a:p>
            <a:pPr marL="914400" lvl="1" indent="-310832" algn="l" rtl="0">
              <a:spcBef>
                <a:spcPts val="0"/>
              </a:spcBef>
              <a:spcAft>
                <a:spcPts val="0"/>
              </a:spcAft>
              <a:buSzPct val="100000"/>
              <a:buChar char="○"/>
            </a:pPr>
            <a:r>
              <a:rPr lang="en"/>
              <a:t>Data policy, researcher support</a:t>
            </a:r>
            <a:endParaRPr/>
          </a:p>
          <a:p>
            <a:pPr marL="457200" lvl="0" indent="-334327" algn="l" rtl="0">
              <a:spcBef>
                <a:spcPts val="0"/>
              </a:spcBef>
              <a:spcAft>
                <a:spcPts val="0"/>
              </a:spcAft>
              <a:buSzPct val="100000"/>
              <a:buChar char="●"/>
            </a:pPr>
            <a:r>
              <a:rPr lang="en"/>
              <a:t>Outside</a:t>
            </a:r>
            <a:endParaRPr/>
          </a:p>
          <a:p>
            <a:pPr marL="914400" lvl="1" indent="-310832" algn="l" rtl="0">
              <a:spcBef>
                <a:spcPts val="0"/>
              </a:spcBef>
              <a:spcAft>
                <a:spcPts val="0"/>
              </a:spcAft>
              <a:buSzPct val="100000"/>
              <a:buChar char="○"/>
            </a:pPr>
            <a:r>
              <a:rPr lang="en"/>
              <a:t>Creation of resources</a:t>
            </a:r>
            <a:endParaRPr/>
          </a:p>
          <a:p>
            <a:pPr marL="914400" lvl="1" indent="-310832" algn="l" rtl="0">
              <a:spcBef>
                <a:spcPts val="0"/>
              </a:spcBef>
              <a:spcAft>
                <a:spcPts val="0"/>
              </a:spcAft>
              <a:buSzPct val="100000"/>
              <a:buChar char="○"/>
            </a:pPr>
            <a:r>
              <a:rPr lang="en"/>
              <a:t>Ability to use data/archives for teaching</a:t>
            </a:r>
            <a:endParaRPr/>
          </a:p>
          <a:p>
            <a:pPr marL="914400" lvl="1" indent="-310832" algn="l" rtl="0">
              <a:spcBef>
                <a:spcPts val="0"/>
              </a:spcBef>
              <a:spcAft>
                <a:spcPts val="0"/>
              </a:spcAft>
              <a:buSzPct val="100000"/>
              <a:buChar char="○"/>
            </a:pPr>
            <a:r>
              <a:rPr lang="en"/>
              <a:t>Influence on the policies of federal funders for data sharing</a:t>
            </a:r>
            <a:endParaRPr/>
          </a:p>
          <a:p>
            <a:pPr marL="457200" lvl="0" indent="-334327" algn="l" rtl="0">
              <a:spcBef>
                <a:spcPts val="0"/>
              </a:spcBef>
              <a:spcAft>
                <a:spcPts val="0"/>
              </a:spcAft>
              <a:buSzPct val="100000"/>
              <a:buChar char="●"/>
            </a:pPr>
            <a:r>
              <a:rPr lang="en"/>
              <a:t>Know that libraries with RDMS often provide data resources useful to the public</a:t>
            </a:r>
            <a:endParaRPr/>
          </a:p>
          <a:p>
            <a:pPr marL="914400" lvl="1" indent="-310832" algn="l" rtl="0">
              <a:spcBef>
                <a:spcPts val="0"/>
              </a:spcBef>
              <a:spcAft>
                <a:spcPts val="0"/>
              </a:spcAft>
              <a:buSzPct val="100000"/>
              <a:buChar char="○"/>
            </a:pPr>
            <a:r>
              <a:rPr lang="en"/>
              <a:t>Datasets, guides for data management best practices, </a:t>
            </a:r>
            <a:endParaRPr/>
          </a:p>
          <a:p>
            <a:pPr marL="0" lvl="0" indent="0" algn="l" rtl="0">
              <a:spcBef>
                <a:spcPts val="1200"/>
              </a:spcBef>
              <a:spcAft>
                <a:spcPts val="120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How our collaboration got started</a:t>
            </a:r>
            <a:endParaRPr/>
          </a:p>
        </p:txBody>
      </p:sp>
      <p:grpSp>
        <p:nvGrpSpPr>
          <p:cNvPr id="173" name="Google Shape;173;p24"/>
          <p:cNvGrpSpPr/>
          <p:nvPr/>
        </p:nvGrpSpPr>
        <p:grpSpPr>
          <a:xfrm>
            <a:off x="666025" y="1017696"/>
            <a:ext cx="2121000" cy="4040710"/>
            <a:chOff x="808900" y="1225050"/>
            <a:chExt cx="2121000" cy="3762300"/>
          </a:xfrm>
        </p:grpSpPr>
        <p:sp>
          <p:nvSpPr>
            <p:cNvPr id="174" name="Google Shape;174;p24"/>
            <p:cNvSpPr/>
            <p:nvPr/>
          </p:nvSpPr>
          <p:spPr>
            <a:xfrm>
              <a:off x="808900" y="1680750"/>
              <a:ext cx="2121000" cy="3306600"/>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rPr>
                <a:t>Informal conversations ‘17</a:t>
              </a:r>
              <a:endParaRPr>
                <a:solidFill>
                  <a:schemeClr val="lt1"/>
                </a:solidFill>
              </a:endParaRPr>
            </a:p>
            <a:p>
              <a:pPr marL="0" lvl="0" indent="0" algn="l" rtl="0">
                <a:spcBef>
                  <a:spcPts val="0"/>
                </a:spcBef>
                <a:spcAft>
                  <a:spcPts val="0"/>
                </a:spcAft>
                <a:buNone/>
              </a:pPr>
              <a:br>
                <a:rPr lang="en">
                  <a:solidFill>
                    <a:schemeClr val="lt1"/>
                  </a:solidFill>
                </a:rPr>
              </a:br>
              <a:r>
                <a:rPr lang="en">
                  <a:solidFill>
                    <a:schemeClr val="lt1"/>
                  </a:solidFill>
                </a:rPr>
                <a:t>Fall ‘18 AAU/APLU workshop: accelerating public access to research data</a:t>
              </a:r>
              <a:endParaRPr>
                <a:solidFill>
                  <a:schemeClr val="lt1"/>
                </a:solidFill>
              </a:endParaRPr>
            </a:p>
            <a:p>
              <a:pPr marL="457200" lvl="0" indent="-317500" algn="l" rtl="0">
                <a:spcBef>
                  <a:spcPts val="600"/>
                </a:spcBef>
                <a:spcAft>
                  <a:spcPts val="0"/>
                </a:spcAft>
                <a:buClr>
                  <a:schemeClr val="lt1"/>
                </a:buClr>
                <a:buSzPts val="1400"/>
                <a:buChar char="●"/>
              </a:pPr>
              <a:r>
                <a:rPr lang="en">
                  <a:solidFill>
                    <a:schemeClr val="lt1"/>
                  </a:solidFill>
                </a:rPr>
                <a:t>Upper level research admins, 30+ institutions</a:t>
              </a:r>
              <a:endParaRPr>
                <a:solidFill>
                  <a:schemeClr val="lt1"/>
                </a:solidFill>
              </a:endParaRPr>
            </a:p>
            <a:p>
              <a:pPr marL="457200" lvl="0" indent="-317500" algn="l" rtl="0">
                <a:spcBef>
                  <a:spcPts val="600"/>
                </a:spcBef>
                <a:spcAft>
                  <a:spcPts val="0"/>
                </a:spcAft>
                <a:buClr>
                  <a:schemeClr val="lt1"/>
                </a:buClr>
                <a:buSzPts val="1400"/>
                <a:buChar char="●"/>
              </a:pPr>
              <a:r>
                <a:rPr lang="en">
                  <a:solidFill>
                    <a:schemeClr val="lt1"/>
                  </a:solidFill>
                </a:rPr>
                <a:t>Strategies for public access</a:t>
              </a:r>
              <a:endParaRPr>
                <a:solidFill>
                  <a:schemeClr val="lt1"/>
                </a:solidFill>
              </a:endParaRPr>
            </a:p>
            <a:p>
              <a:pPr marL="457200" lvl="0" indent="-317500" algn="l" rtl="0">
                <a:spcBef>
                  <a:spcPts val="600"/>
                </a:spcBef>
                <a:spcAft>
                  <a:spcPts val="0"/>
                </a:spcAft>
                <a:buClr>
                  <a:schemeClr val="lt1"/>
                </a:buClr>
                <a:buSzPts val="1400"/>
                <a:buChar char="●"/>
              </a:pPr>
              <a:r>
                <a:rPr lang="en">
                  <a:solidFill>
                    <a:schemeClr val="lt1"/>
                  </a:solidFill>
                </a:rPr>
                <a:t>Debrief: Clear areas of collab</a:t>
              </a:r>
              <a:endParaRPr>
                <a:solidFill>
                  <a:schemeClr val="lt1"/>
                </a:solidFill>
              </a:endParaRPr>
            </a:p>
          </p:txBody>
        </p:sp>
        <p:sp>
          <p:nvSpPr>
            <p:cNvPr id="175" name="Google Shape;175;p24"/>
            <p:cNvSpPr/>
            <p:nvPr/>
          </p:nvSpPr>
          <p:spPr>
            <a:xfrm>
              <a:off x="808900" y="1225050"/>
              <a:ext cx="2121000" cy="455700"/>
            </a:xfrm>
            <a:prstGeom prst="round2SameRect">
              <a:avLst>
                <a:gd name="adj1" fmla="val 16667"/>
                <a:gd name="adj2" fmla="val 0"/>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solidFill>
                    <a:schemeClr val="lt1"/>
                  </a:solidFill>
                </a:rPr>
                <a:t>2017 - 2018</a:t>
              </a:r>
              <a:endParaRPr sz="1900">
                <a:solidFill>
                  <a:schemeClr val="lt1"/>
                </a:solidFill>
              </a:endParaRPr>
            </a:p>
          </p:txBody>
        </p:sp>
      </p:grpSp>
      <p:grpSp>
        <p:nvGrpSpPr>
          <p:cNvPr id="176" name="Google Shape;176;p24"/>
          <p:cNvGrpSpPr/>
          <p:nvPr/>
        </p:nvGrpSpPr>
        <p:grpSpPr>
          <a:xfrm>
            <a:off x="3511500" y="1017696"/>
            <a:ext cx="2121000" cy="4040710"/>
            <a:chOff x="808900" y="1225050"/>
            <a:chExt cx="2121000" cy="3762300"/>
          </a:xfrm>
        </p:grpSpPr>
        <p:sp>
          <p:nvSpPr>
            <p:cNvPr id="177" name="Google Shape;177;p24"/>
            <p:cNvSpPr/>
            <p:nvPr/>
          </p:nvSpPr>
          <p:spPr>
            <a:xfrm>
              <a:off x="808900" y="1680750"/>
              <a:ext cx="2121000" cy="3306600"/>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600"/>
                </a:spcBef>
                <a:spcAft>
                  <a:spcPts val="0"/>
                </a:spcAft>
                <a:buNone/>
              </a:pPr>
              <a:r>
                <a:rPr lang="en">
                  <a:solidFill>
                    <a:schemeClr val="lt1"/>
                  </a:solidFill>
                </a:rPr>
                <a:t>Group coalesced</a:t>
              </a:r>
              <a:endParaRPr>
                <a:solidFill>
                  <a:schemeClr val="lt1"/>
                </a:solidFill>
              </a:endParaRPr>
            </a:p>
            <a:p>
              <a:pPr marL="457200" lvl="0" indent="-317500" algn="l" rtl="0">
                <a:spcBef>
                  <a:spcPts val="600"/>
                </a:spcBef>
                <a:spcAft>
                  <a:spcPts val="0"/>
                </a:spcAft>
                <a:buClr>
                  <a:schemeClr val="lt1"/>
                </a:buClr>
                <a:buSzPts val="1400"/>
                <a:buChar char="●"/>
              </a:pPr>
              <a:r>
                <a:rPr lang="en">
                  <a:solidFill>
                    <a:schemeClr val="lt1"/>
                  </a:solidFill>
                </a:rPr>
                <a:t>Librarians</a:t>
              </a:r>
              <a:endParaRPr>
                <a:solidFill>
                  <a:schemeClr val="lt1"/>
                </a:solidFill>
              </a:endParaRPr>
            </a:p>
            <a:p>
              <a:pPr marL="457200" lvl="0" indent="-317500" algn="l" rtl="0">
                <a:spcBef>
                  <a:spcPts val="600"/>
                </a:spcBef>
                <a:spcAft>
                  <a:spcPts val="0"/>
                </a:spcAft>
                <a:buClr>
                  <a:schemeClr val="lt1"/>
                </a:buClr>
                <a:buSzPts val="1400"/>
                <a:buChar char="●"/>
              </a:pPr>
              <a:r>
                <a:rPr lang="en">
                  <a:solidFill>
                    <a:schemeClr val="lt1"/>
                  </a:solidFill>
                </a:rPr>
                <a:t>Data specialists</a:t>
              </a:r>
              <a:endParaRPr>
                <a:solidFill>
                  <a:schemeClr val="lt1"/>
                </a:solidFill>
              </a:endParaRPr>
            </a:p>
            <a:p>
              <a:pPr marL="457200" lvl="0" indent="-317500" algn="l" rtl="0">
                <a:spcBef>
                  <a:spcPts val="600"/>
                </a:spcBef>
                <a:spcAft>
                  <a:spcPts val="0"/>
                </a:spcAft>
                <a:buClr>
                  <a:schemeClr val="lt1"/>
                </a:buClr>
                <a:buSzPts val="1400"/>
                <a:buChar char="●"/>
              </a:pPr>
              <a:r>
                <a:rPr lang="en">
                  <a:solidFill>
                    <a:schemeClr val="lt1"/>
                  </a:solidFill>
                </a:rPr>
                <a:t>IT specialists</a:t>
              </a:r>
              <a:endParaRPr>
                <a:solidFill>
                  <a:schemeClr val="lt1"/>
                </a:solidFill>
              </a:endParaRPr>
            </a:p>
            <a:p>
              <a:pPr marL="457200" lvl="0" indent="-317500" algn="l" rtl="0">
                <a:spcBef>
                  <a:spcPts val="600"/>
                </a:spcBef>
                <a:spcAft>
                  <a:spcPts val="0"/>
                </a:spcAft>
                <a:buClr>
                  <a:schemeClr val="lt1"/>
                </a:buClr>
                <a:buSzPts val="1400"/>
                <a:buChar char="●"/>
              </a:pPr>
              <a:r>
                <a:rPr lang="en">
                  <a:solidFill>
                    <a:schemeClr val="lt1"/>
                  </a:solidFill>
                </a:rPr>
                <a:t>ASU RD officer</a:t>
              </a:r>
              <a:endParaRPr>
                <a:solidFill>
                  <a:schemeClr val="lt1"/>
                </a:solidFill>
              </a:endParaRPr>
            </a:p>
            <a:p>
              <a:pPr marL="457200" lvl="0" indent="-317500" algn="l" rtl="0">
                <a:spcBef>
                  <a:spcPts val="600"/>
                </a:spcBef>
                <a:spcAft>
                  <a:spcPts val="0"/>
                </a:spcAft>
                <a:buClr>
                  <a:schemeClr val="lt1"/>
                </a:buClr>
                <a:buSzPts val="1400"/>
                <a:buChar char="●"/>
              </a:pPr>
              <a:r>
                <a:rPr lang="en">
                  <a:solidFill>
                    <a:schemeClr val="lt1"/>
                  </a:solidFill>
                </a:rPr>
                <a:t>Monthly meetings</a:t>
              </a:r>
              <a:endParaRPr>
                <a:solidFill>
                  <a:schemeClr val="lt1"/>
                </a:solidFill>
              </a:endParaRPr>
            </a:p>
            <a:p>
              <a:pPr marL="0" lvl="0" indent="0" algn="l" rtl="0">
                <a:spcBef>
                  <a:spcPts val="600"/>
                </a:spcBef>
                <a:spcAft>
                  <a:spcPts val="0"/>
                </a:spcAft>
                <a:buNone/>
              </a:pPr>
              <a:r>
                <a:rPr lang="en">
                  <a:solidFill>
                    <a:schemeClr val="lt1"/>
                  </a:solidFill>
                </a:rPr>
                <a:t>Initial issues</a:t>
              </a:r>
              <a:endParaRPr>
                <a:solidFill>
                  <a:schemeClr val="lt1"/>
                </a:solidFill>
              </a:endParaRPr>
            </a:p>
            <a:p>
              <a:pPr marL="457200" lvl="0" indent="-317500" algn="l" rtl="0">
                <a:spcBef>
                  <a:spcPts val="600"/>
                </a:spcBef>
                <a:spcAft>
                  <a:spcPts val="0"/>
                </a:spcAft>
                <a:buClr>
                  <a:schemeClr val="lt1"/>
                </a:buClr>
                <a:buSzPts val="1400"/>
                <a:buChar char="●"/>
              </a:pPr>
              <a:r>
                <a:rPr lang="en">
                  <a:solidFill>
                    <a:schemeClr val="lt1"/>
                  </a:solidFill>
                </a:rPr>
                <a:t>Costs / sustainability of RDM services</a:t>
              </a:r>
              <a:endParaRPr>
                <a:solidFill>
                  <a:schemeClr val="lt1"/>
                </a:solidFill>
              </a:endParaRPr>
            </a:p>
            <a:p>
              <a:pPr marL="457200" lvl="0" indent="-317500" algn="l" rtl="0">
                <a:spcBef>
                  <a:spcPts val="600"/>
                </a:spcBef>
                <a:spcAft>
                  <a:spcPts val="0"/>
                </a:spcAft>
                <a:buClr>
                  <a:schemeClr val="lt1"/>
                </a:buClr>
                <a:buSzPts val="1400"/>
                <a:buChar char="●"/>
              </a:pPr>
              <a:r>
                <a:rPr lang="en">
                  <a:solidFill>
                    <a:schemeClr val="lt1"/>
                  </a:solidFill>
                </a:rPr>
                <a:t>Information exchange</a:t>
              </a:r>
              <a:endParaRPr>
                <a:solidFill>
                  <a:schemeClr val="lt1"/>
                </a:solidFill>
              </a:endParaRPr>
            </a:p>
          </p:txBody>
        </p:sp>
        <p:sp>
          <p:nvSpPr>
            <p:cNvPr id="178" name="Google Shape;178;p24"/>
            <p:cNvSpPr/>
            <p:nvPr/>
          </p:nvSpPr>
          <p:spPr>
            <a:xfrm>
              <a:off x="808900" y="1225050"/>
              <a:ext cx="2121000" cy="455700"/>
            </a:xfrm>
            <a:prstGeom prst="round2SameRect">
              <a:avLst>
                <a:gd name="adj1" fmla="val 16667"/>
                <a:gd name="adj2" fmla="val 0"/>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solidFill>
                    <a:schemeClr val="lt1"/>
                  </a:solidFill>
                </a:rPr>
                <a:t>2019</a:t>
              </a:r>
              <a:endParaRPr sz="1900">
                <a:solidFill>
                  <a:schemeClr val="lt1"/>
                </a:solidFill>
              </a:endParaRPr>
            </a:p>
          </p:txBody>
        </p:sp>
      </p:grpSp>
      <p:grpSp>
        <p:nvGrpSpPr>
          <p:cNvPr id="179" name="Google Shape;179;p24"/>
          <p:cNvGrpSpPr/>
          <p:nvPr/>
        </p:nvGrpSpPr>
        <p:grpSpPr>
          <a:xfrm>
            <a:off x="6267400" y="1017696"/>
            <a:ext cx="2121000" cy="4040710"/>
            <a:chOff x="808900" y="1225050"/>
            <a:chExt cx="2121000" cy="3762300"/>
          </a:xfrm>
        </p:grpSpPr>
        <p:sp>
          <p:nvSpPr>
            <p:cNvPr id="180" name="Google Shape;180;p24"/>
            <p:cNvSpPr/>
            <p:nvPr/>
          </p:nvSpPr>
          <p:spPr>
            <a:xfrm>
              <a:off x="808900" y="1680750"/>
              <a:ext cx="2121000" cy="3306600"/>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600"/>
                </a:spcBef>
                <a:spcAft>
                  <a:spcPts val="0"/>
                </a:spcAft>
                <a:buNone/>
              </a:pPr>
              <a:r>
                <a:rPr lang="en">
                  <a:solidFill>
                    <a:schemeClr val="lt1"/>
                  </a:solidFill>
                </a:rPr>
                <a:t>Info sharing</a:t>
              </a:r>
              <a:endParaRPr>
                <a:solidFill>
                  <a:schemeClr val="lt1"/>
                </a:solidFill>
              </a:endParaRPr>
            </a:p>
            <a:p>
              <a:pPr marL="457200" lvl="0" indent="-317500" algn="l" rtl="0">
                <a:spcBef>
                  <a:spcPts val="600"/>
                </a:spcBef>
                <a:spcAft>
                  <a:spcPts val="0"/>
                </a:spcAft>
                <a:buClr>
                  <a:schemeClr val="lt1"/>
                </a:buClr>
                <a:buSzPts val="1400"/>
                <a:buChar char="●"/>
              </a:pPr>
              <a:r>
                <a:rPr lang="en">
                  <a:solidFill>
                    <a:schemeClr val="lt1"/>
                  </a:solidFill>
                </a:rPr>
                <a:t>Dealing with the pandemic</a:t>
              </a:r>
              <a:endParaRPr>
                <a:solidFill>
                  <a:schemeClr val="lt1"/>
                </a:solidFill>
              </a:endParaRPr>
            </a:p>
            <a:p>
              <a:pPr marL="457200" lvl="0" indent="-317500" algn="l" rtl="0">
                <a:spcBef>
                  <a:spcPts val="600"/>
                </a:spcBef>
                <a:spcAft>
                  <a:spcPts val="0"/>
                </a:spcAft>
                <a:buClr>
                  <a:schemeClr val="lt1"/>
                </a:buClr>
                <a:buSzPts val="1400"/>
                <a:buChar char="●"/>
              </a:pPr>
              <a:r>
                <a:rPr lang="en">
                  <a:solidFill>
                    <a:schemeClr val="lt1"/>
                  </a:solidFill>
                </a:rPr>
                <a:t>updates</a:t>
              </a:r>
              <a:endParaRPr>
                <a:solidFill>
                  <a:schemeClr val="lt1"/>
                </a:solidFill>
              </a:endParaRPr>
            </a:p>
            <a:p>
              <a:pPr marL="0" lvl="0" indent="0" algn="l" rtl="0">
                <a:spcBef>
                  <a:spcPts val="600"/>
                </a:spcBef>
                <a:spcAft>
                  <a:spcPts val="0"/>
                </a:spcAft>
                <a:buNone/>
              </a:pPr>
              <a:endParaRPr>
                <a:solidFill>
                  <a:schemeClr val="lt1"/>
                </a:solidFill>
              </a:endParaRPr>
            </a:p>
            <a:p>
              <a:pPr marL="0" lvl="0" indent="0" algn="l" rtl="0">
                <a:spcBef>
                  <a:spcPts val="600"/>
                </a:spcBef>
                <a:spcAft>
                  <a:spcPts val="0"/>
                </a:spcAft>
                <a:buNone/>
              </a:pPr>
              <a:r>
                <a:rPr lang="en">
                  <a:solidFill>
                    <a:schemeClr val="lt1"/>
                  </a:solidFill>
                </a:rPr>
                <a:t>Focused work</a:t>
              </a:r>
              <a:endParaRPr>
                <a:solidFill>
                  <a:schemeClr val="lt1"/>
                </a:solidFill>
              </a:endParaRPr>
            </a:p>
            <a:p>
              <a:pPr marL="457200" lvl="0" indent="-317500" algn="l" rtl="0">
                <a:spcBef>
                  <a:spcPts val="600"/>
                </a:spcBef>
                <a:spcAft>
                  <a:spcPts val="0"/>
                </a:spcAft>
                <a:buClr>
                  <a:schemeClr val="lt1"/>
                </a:buClr>
                <a:buSzPts val="1400"/>
                <a:buChar char="●"/>
              </a:pPr>
              <a:r>
                <a:rPr lang="en">
                  <a:solidFill>
                    <a:schemeClr val="lt1"/>
                  </a:solidFill>
                </a:rPr>
                <a:t>Intense effort on a Tri-U RD policy</a:t>
              </a:r>
              <a:endParaRPr>
                <a:solidFill>
                  <a:schemeClr val="lt1"/>
                </a:solidFill>
              </a:endParaRPr>
            </a:p>
            <a:p>
              <a:pPr marL="457200" lvl="0" indent="-317500" algn="l" rtl="0">
                <a:spcBef>
                  <a:spcPts val="0"/>
                </a:spcBef>
                <a:spcAft>
                  <a:spcPts val="0"/>
                </a:spcAft>
                <a:buClr>
                  <a:schemeClr val="lt1"/>
                </a:buClr>
                <a:buSzPts val="1400"/>
                <a:buChar char="●"/>
              </a:pPr>
              <a:r>
                <a:rPr lang="en">
                  <a:solidFill>
                    <a:schemeClr val="lt1"/>
                  </a:solidFill>
                </a:rPr>
                <a:t>Data repository rollout</a:t>
              </a:r>
              <a:endParaRPr>
                <a:solidFill>
                  <a:schemeClr val="lt1"/>
                </a:solidFill>
              </a:endParaRPr>
            </a:p>
            <a:p>
              <a:pPr marL="0" lvl="0" indent="0" algn="l" rtl="0">
                <a:spcBef>
                  <a:spcPts val="600"/>
                </a:spcBef>
                <a:spcAft>
                  <a:spcPts val="0"/>
                </a:spcAft>
                <a:buNone/>
              </a:pPr>
              <a:endParaRPr>
                <a:solidFill>
                  <a:schemeClr val="lt1"/>
                </a:solidFill>
              </a:endParaRPr>
            </a:p>
            <a:p>
              <a:pPr marL="0" lvl="0" indent="0" algn="l" rtl="0">
                <a:spcBef>
                  <a:spcPts val="600"/>
                </a:spcBef>
                <a:spcAft>
                  <a:spcPts val="0"/>
                </a:spcAft>
                <a:buNone/>
              </a:pPr>
              <a:endParaRPr>
                <a:solidFill>
                  <a:schemeClr val="lt1"/>
                </a:solidFill>
              </a:endParaRPr>
            </a:p>
          </p:txBody>
        </p:sp>
        <p:sp>
          <p:nvSpPr>
            <p:cNvPr id="181" name="Google Shape;181;p24"/>
            <p:cNvSpPr/>
            <p:nvPr/>
          </p:nvSpPr>
          <p:spPr>
            <a:xfrm>
              <a:off x="808900" y="1225050"/>
              <a:ext cx="2121000" cy="455700"/>
            </a:xfrm>
            <a:prstGeom prst="round2SameRect">
              <a:avLst>
                <a:gd name="adj1" fmla="val 16667"/>
                <a:gd name="adj2" fmla="val 0"/>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solidFill>
                    <a:schemeClr val="lt1"/>
                  </a:solidFill>
                </a:rPr>
                <a:t>2020 - now</a:t>
              </a:r>
              <a:endParaRPr sz="1900">
                <a:solidFill>
                  <a:schemeClr val="lt1"/>
                </a:solidFil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Organization</a:t>
            </a:r>
            <a:endParaRPr/>
          </a:p>
        </p:txBody>
      </p:sp>
      <p:sp>
        <p:nvSpPr>
          <p:cNvPr id="187" name="Google Shape;187;p25"/>
          <p:cNvSpPr txBox="1">
            <a:spLocks noGrp="1"/>
          </p:cNvSpPr>
          <p:nvPr>
            <p:ph type="body" idx="1"/>
          </p:nvPr>
        </p:nvSpPr>
        <p:spPr>
          <a:xfrm>
            <a:off x="311700" y="1152475"/>
            <a:ext cx="46680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Clr>
                <a:schemeClr val="dk1"/>
              </a:buClr>
              <a:buSzPts val="1100"/>
              <a:buFont typeface="Arial"/>
              <a:buNone/>
            </a:pPr>
            <a:r>
              <a:rPr lang="en"/>
              <a:t>Approach: Support network</a:t>
            </a:r>
            <a:endParaRPr/>
          </a:p>
          <a:p>
            <a:pPr marL="457200" lvl="0" indent="-342900" algn="l" rtl="0">
              <a:spcBef>
                <a:spcPts val="1200"/>
              </a:spcBef>
              <a:spcAft>
                <a:spcPts val="0"/>
              </a:spcAft>
              <a:buSzPts val="1800"/>
              <a:buChar char="●"/>
            </a:pPr>
            <a:r>
              <a:rPr lang="en"/>
              <a:t>No hierarchy, grassroots</a:t>
            </a:r>
            <a:endParaRPr/>
          </a:p>
          <a:p>
            <a:pPr marL="457200" lvl="0" indent="-342900" algn="l" rtl="0">
              <a:spcBef>
                <a:spcPts val="0"/>
              </a:spcBef>
              <a:spcAft>
                <a:spcPts val="0"/>
              </a:spcAft>
              <a:buSzPts val="1800"/>
              <a:buChar char="●"/>
            </a:pPr>
            <a:r>
              <a:rPr lang="en"/>
              <a:t>Core group is important because of turnover</a:t>
            </a:r>
            <a:endParaRPr/>
          </a:p>
          <a:p>
            <a:pPr marL="0" lvl="0" indent="0" algn="l" rtl="0">
              <a:spcBef>
                <a:spcPts val="1200"/>
              </a:spcBef>
              <a:spcAft>
                <a:spcPts val="0"/>
              </a:spcAft>
              <a:buNone/>
            </a:pPr>
            <a:r>
              <a:rPr lang="en"/>
              <a:t>Pandemic</a:t>
            </a:r>
            <a:endParaRPr/>
          </a:p>
          <a:p>
            <a:pPr marL="457200" lvl="0" indent="-342900" algn="l" rtl="0">
              <a:spcBef>
                <a:spcPts val="1200"/>
              </a:spcBef>
              <a:spcAft>
                <a:spcPts val="0"/>
              </a:spcAft>
              <a:buSzPts val="1800"/>
              <a:buChar char="●"/>
            </a:pPr>
            <a:r>
              <a:rPr lang="en"/>
              <a:t>Collab was already remote</a:t>
            </a:r>
            <a:endParaRPr/>
          </a:p>
          <a:p>
            <a:pPr marL="457200" lvl="0" indent="-342900" algn="l" rtl="0">
              <a:spcBef>
                <a:spcPts val="0"/>
              </a:spcBef>
              <a:spcAft>
                <a:spcPts val="0"/>
              </a:spcAft>
              <a:buSzPts val="1800"/>
              <a:buChar char="●"/>
            </a:pPr>
            <a:r>
              <a:rPr lang="en"/>
              <a:t>Framework in place to quickly </a:t>
            </a:r>
            <a:br>
              <a:rPr lang="en"/>
            </a:br>
            <a:r>
              <a:rPr lang="en"/>
              <a:t>address issues</a:t>
            </a:r>
            <a:endParaRPr/>
          </a:p>
          <a:p>
            <a:pPr marL="914400" lvl="1" indent="-317500" algn="l" rtl="0">
              <a:spcBef>
                <a:spcPts val="0"/>
              </a:spcBef>
              <a:spcAft>
                <a:spcPts val="0"/>
              </a:spcAft>
              <a:buSzPts val="1400"/>
              <a:buChar char="○"/>
            </a:pPr>
            <a:r>
              <a:rPr lang="en"/>
              <a:t>Collaborated on dataset resources for COVID research</a:t>
            </a:r>
            <a:endParaRPr/>
          </a:p>
        </p:txBody>
      </p:sp>
      <p:sp>
        <p:nvSpPr>
          <p:cNvPr id="188" name="Google Shape;188;p25"/>
          <p:cNvSpPr/>
          <p:nvPr/>
        </p:nvSpPr>
        <p:spPr>
          <a:xfrm>
            <a:off x="5146550" y="1666100"/>
            <a:ext cx="2684100" cy="1336800"/>
          </a:xfrm>
          <a:prstGeom prst="ellipse">
            <a:avLst/>
          </a:prstGeom>
          <a:solidFill>
            <a:srgbClr val="4A86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1"/>
                </a:solidFill>
              </a:rPr>
              <a:t>Core group: ~3-4 RD Librarians</a:t>
            </a:r>
            <a:endParaRPr>
              <a:solidFill>
                <a:schemeClr val="lt1"/>
              </a:solidFill>
            </a:endParaRPr>
          </a:p>
        </p:txBody>
      </p:sp>
      <p:grpSp>
        <p:nvGrpSpPr>
          <p:cNvPr id="189" name="Google Shape;189;p25"/>
          <p:cNvGrpSpPr/>
          <p:nvPr/>
        </p:nvGrpSpPr>
        <p:grpSpPr>
          <a:xfrm>
            <a:off x="4050879" y="740995"/>
            <a:ext cx="1579200" cy="1640400"/>
            <a:chOff x="1669379" y="1429095"/>
            <a:chExt cx="1579200" cy="1640400"/>
          </a:xfrm>
        </p:grpSpPr>
        <p:sp>
          <p:nvSpPr>
            <p:cNvPr id="190" name="Google Shape;190;p25"/>
            <p:cNvSpPr/>
            <p:nvPr/>
          </p:nvSpPr>
          <p:spPr>
            <a:xfrm rot="3754340">
              <a:off x="1826257" y="1688022"/>
              <a:ext cx="1265445" cy="1122546"/>
            </a:xfrm>
            <a:prstGeom prst="wedgeEllipseCallout">
              <a:avLst>
                <a:gd name="adj1" fmla="val 69051"/>
                <a:gd name="adj2" fmla="val -6612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5"/>
            <p:cNvSpPr txBox="1"/>
            <p:nvPr/>
          </p:nvSpPr>
          <p:spPr>
            <a:xfrm>
              <a:off x="2106925" y="1987275"/>
              <a:ext cx="7041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Lib. IT / devs</a:t>
              </a:r>
              <a:endParaRPr/>
            </a:p>
          </p:txBody>
        </p:sp>
      </p:grpSp>
      <p:grpSp>
        <p:nvGrpSpPr>
          <p:cNvPr id="192" name="Google Shape;192;p25"/>
          <p:cNvGrpSpPr/>
          <p:nvPr/>
        </p:nvGrpSpPr>
        <p:grpSpPr>
          <a:xfrm>
            <a:off x="4250740" y="2711092"/>
            <a:ext cx="1679400" cy="1691400"/>
            <a:chOff x="3312740" y="3690992"/>
            <a:chExt cx="1679400" cy="1691400"/>
          </a:xfrm>
        </p:grpSpPr>
        <p:sp>
          <p:nvSpPr>
            <p:cNvPr id="193" name="Google Shape;193;p25"/>
            <p:cNvSpPr/>
            <p:nvPr/>
          </p:nvSpPr>
          <p:spPr>
            <a:xfrm rot="-2911057">
              <a:off x="3519731" y="3975385"/>
              <a:ext cx="1265418" cy="1122613"/>
            </a:xfrm>
            <a:prstGeom prst="wedgeEllipseCallout">
              <a:avLst>
                <a:gd name="adj1" fmla="val 81411"/>
                <a:gd name="adj2" fmla="val -1621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5"/>
            <p:cNvSpPr txBox="1"/>
            <p:nvPr/>
          </p:nvSpPr>
          <p:spPr>
            <a:xfrm>
              <a:off x="3644400" y="4336600"/>
              <a:ext cx="1016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Digi Pres.</a:t>
              </a:r>
              <a:endParaRPr/>
            </a:p>
          </p:txBody>
        </p:sp>
      </p:grpSp>
      <p:grpSp>
        <p:nvGrpSpPr>
          <p:cNvPr id="195" name="Google Shape;195;p25"/>
          <p:cNvGrpSpPr/>
          <p:nvPr/>
        </p:nvGrpSpPr>
        <p:grpSpPr>
          <a:xfrm>
            <a:off x="7748699" y="2884345"/>
            <a:ext cx="1213801" cy="1344900"/>
            <a:chOff x="3372149" y="4165045"/>
            <a:chExt cx="1213801" cy="1344900"/>
          </a:xfrm>
        </p:grpSpPr>
        <p:sp>
          <p:nvSpPr>
            <p:cNvPr id="196" name="Google Shape;196;p25"/>
            <p:cNvSpPr/>
            <p:nvPr/>
          </p:nvSpPr>
          <p:spPr>
            <a:xfrm rot="-5143829">
              <a:off x="3346393" y="4276155"/>
              <a:ext cx="1265311" cy="1122680"/>
            </a:xfrm>
            <a:prstGeom prst="wedgeEllipseCallout">
              <a:avLst>
                <a:gd name="adj1" fmla="val 67418"/>
                <a:gd name="adj2" fmla="val -87201"/>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5"/>
            <p:cNvSpPr txBox="1"/>
            <p:nvPr/>
          </p:nvSpPr>
          <p:spPr>
            <a:xfrm>
              <a:off x="3569850" y="4561125"/>
              <a:ext cx="10161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Research office</a:t>
              </a:r>
              <a:endParaRPr/>
            </a:p>
          </p:txBody>
        </p:sp>
      </p:grpSp>
      <p:grpSp>
        <p:nvGrpSpPr>
          <p:cNvPr id="198" name="Google Shape;198;p25"/>
          <p:cNvGrpSpPr/>
          <p:nvPr/>
        </p:nvGrpSpPr>
        <p:grpSpPr>
          <a:xfrm>
            <a:off x="7748689" y="971130"/>
            <a:ext cx="1395300" cy="1271700"/>
            <a:chOff x="3312739" y="4109755"/>
            <a:chExt cx="1395300" cy="1271700"/>
          </a:xfrm>
        </p:grpSpPr>
        <p:sp>
          <p:nvSpPr>
            <p:cNvPr id="199" name="Google Shape;199;p25"/>
            <p:cNvSpPr/>
            <p:nvPr/>
          </p:nvSpPr>
          <p:spPr>
            <a:xfrm rot="-10370174">
              <a:off x="3377700" y="4184286"/>
              <a:ext cx="1265378" cy="1122639"/>
            </a:xfrm>
            <a:prstGeom prst="wedgeEllipseCallout">
              <a:avLst>
                <a:gd name="adj1" fmla="val 78807"/>
                <a:gd name="adj2" fmla="val -61188"/>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5"/>
            <p:cNvSpPr txBox="1"/>
            <p:nvPr/>
          </p:nvSpPr>
          <p:spPr>
            <a:xfrm>
              <a:off x="3502350" y="4437813"/>
              <a:ext cx="10161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Schol. Comm</a:t>
              </a: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Collaboration tools</a:t>
            </a:r>
            <a:endParaRPr/>
          </a:p>
        </p:txBody>
      </p:sp>
      <p:sp>
        <p:nvSpPr>
          <p:cNvPr id="206" name="Google Shape;206;p26"/>
          <p:cNvSpPr txBox="1">
            <a:spLocks noGrp="1"/>
          </p:cNvSpPr>
          <p:nvPr>
            <p:ph type="body" idx="1"/>
          </p:nvPr>
        </p:nvSpPr>
        <p:spPr>
          <a:xfrm>
            <a:off x="311700" y="1152475"/>
            <a:ext cx="3132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Google Drive</a:t>
            </a:r>
            <a:endParaRPr/>
          </a:p>
          <a:p>
            <a:pPr marL="457200" lvl="0" indent="-342900" algn="l" rtl="0">
              <a:spcBef>
                <a:spcPts val="1200"/>
              </a:spcBef>
              <a:spcAft>
                <a:spcPts val="0"/>
              </a:spcAft>
              <a:buSzPts val="1800"/>
              <a:buChar char="●"/>
            </a:pPr>
            <a:r>
              <a:rPr lang="en"/>
              <a:t>Running notes</a:t>
            </a:r>
            <a:endParaRPr/>
          </a:p>
          <a:p>
            <a:pPr marL="457200" lvl="0" indent="-342900" algn="l" rtl="0">
              <a:spcBef>
                <a:spcPts val="0"/>
              </a:spcBef>
              <a:spcAft>
                <a:spcPts val="0"/>
              </a:spcAft>
              <a:buSzPts val="1800"/>
              <a:buChar char="●"/>
            </a:pPr>
            <a:r>
              <a:rPr lang="en"/>
              <a:t>Drafts, other materials</a:t>
            </a:r>
            <a:endParaRPr/>
          </a:p>
          <a:p>
            <a:pPr marL="457200" lvl="0" indent="-342900" algn="l" rtl="0">
              <a:spcBef>
                <a:spcPts val="0"/>
              </a:spcBef>
              <a:spcAft>
                <a:spcPts val="0"/>
              </a:spcAft>
              <a:buSzPts val="1800"/>
              <a:buChar char="●"/>
            </a:pPr>
            <a:r>
              <a:rPr lang="en"/>
              <a:t>Jamboard</a:t>
            </a:r>
            <a:endParaRPr/>
          </a:p>
          <a:p>
            <a:pPr marL="0" lvl="0" indent="0" algn="l" rtl="0">
              <a:spcBef>
                <a:spcPts val="1200"/>
              </a:spcBef>
              <a:spcAft>
                <a:spcPts val="0"/>
              </a:spcAft>
              <a:buNone/>
            </a:pPr>
            <a:r>
              <a:rPr lang="en"/>
              <a:t>OSF</a:t>
            </a:r>
            <a:endParaRPr/>
          </a:p>
          <a:p>
            <a:pPr marL="457200" lvl="0" indent="-342900" algn="l" rtl="0">
              <a:spcBef>
                <a:spcPts val="1200"/>
              </a:spcBef>
              <a:spcAft>
                <a:spcPts val="0"/>
              </a:spcAft>
              <a:buSzPts val="1800"/>
              <a:buChar char="●"/>
            </a:pPr>
            <a:r>
              <a:rPr lang="en"/>
              <a:t>High-level group organization</a:t>
            </a:r>
            <a:endParaRPr/>
          </a:p>
          <a:p>
            <a:pPr marL="0" lvl="0" indent="0" algn="l" rtl="0">
              <a:spcBef>
                <a:spcPts val="1200"/>
              </a:spcBef>
              <a:spcAft>
                <a:spcPts val="1200"/>
              </a:spcAft>
              <a:buNone/>
            </a:pPr>
            <a:r>
              <a:rPr lang="en"/>
              <a:t>Slack, When2Meet</a:t>
            </a:r>
            <a:endParaRPr/>
          </a:p>
        </p:txBody>
      </p:sp>
      <p:pic>
        <p:nvPicPr>
          <p:cNvPr id="207" name="Google Shape;207;p26"/>
          <p:cNvPicPr preferRelativeResize="0"/>
          <p:nvPr/>
        </p:nvPicPr>
        <p:blipFill>
          <a:blip r:embed="rId3">
            <a:alphaModFix/>
          </a:blip>
          <a:stretch>
            <a:fillRect/>
          </a:stretch>
        </p:blipFill>
        <p:spPr>
          <a:xfrm>
            <a:off x="3444575" y="517950"/>
            <a:ext cx="5699425" cy="44713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Collaborations</a:t>
            </a:r>
            <a:endParaRPr/>
          </a:p>
        </p:txBody>
      </p:sp>
      <p:sp>
        <p:nvSpPr>
          <p:cNvPr id="213" name="Google Shape;213;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2019-present:</a:t>
            </a:r>
            <a:endParaRPr/>
          </a:p>
          <a:p>
            <a:pPr marL="457200" lvl="0" indent="-342900" algn="l" rtl="0">
              <a:spcBef>
                <a:spcPts val="1200"/>
              </a:spcBef>
              <a:spcAft>
                <a:spcPts val="0"/>
              </a:spcAft>
              <a:buSzPts val="1800"/>
              <a:buChar char="●"/>
            </a:pPr>
            <a:r>
              <a:rPr lang="en"/>
              <a:t>Sustainability models for library-based data services</a:t>
            </a:r>
            <a:endParaRPr/>
          </a:p>
          <a:p>
            <a:pPr marL="457200" lvl="0" indent="-342900" algn="l" rtl="0">
              <a:spcBef>
                <a:spcPts val="0"/>
              </a:spcBef>
              <a:spcAft>
                <a:spcPts val="0"/>
              </a:spcAft>
              <a:buSzPts val="1800"/>
              <a:buChar char="●"/>
            </a:pPr>
            <a:r>
              <a:rPr lang="en"/>
              <a:t>The changing landscape of funder data policies</a:t>
            </a:r>
            <a:endParaRPr/>
          </a:p>
          <a:p>
            <a:pPr marL="457200" lvl="0" indent="-342900" algn="l" rtl="0">
              <a:spcBef>
                <a:spcPts val="0"/>
              </a:spcBef>
              <a:spcAft>
                <a:spcPts val="0"/>
              </a:spcAft>
              <a:buSzPts val="1800"/>
              <a:buChar char="●"/>
            </a:pPr>
            <a:r>
              <a:rPr lang="en"/>
              <a:t>Connecting with campus stakeholders at our respective institutions</a:t>
            </a:r>
            <a:endParaRPr/>
          </a:p>
          <a:p>
            <a:pPr marL="457200" lvl="0" indent="-342900" algn="l" rtl="0">
              <a:spcBef>
                <a:spcPts val="0"/>
              </a:spcBef>
              <a:spcAft>
                <a:spcPts val="0"/>
              </a:spcAft>
              <a:buSzPts val="1800"/>
              <a:buChar char="●"/>
            </a:pPr>
            <a:r>
              <a:rPr lang="en"/>
              <a:t>Contributed to an ASU-led effort to quickly compile a page on COVID-19 data and resources</a:t>
            </a:r>
            <a:endParaRPr/>
          </a:p>
          <a:p>
            <a:pPr marL="457200" lvl="0" indent="-342900" algn="l" rtl="0">
              <a:spcBef>
                <a:spcPts val="0"/>
              </a:spcBef>
              <a:spcAft>
                <a:spcPts val="0"/>
              </a:spcAft>
              <a:buSzPts val="1800"/>
              <a:buChar char="●"/>
            </a:pPr>
            <a:r>
              <a:rPr lang="en"/>
              <a:t>Develop a proposal and draft for a tri-university research data policy</a:t>
            </a:r>
            <a:endParaRPr/>
          </a:p>
          <a:p>
            <a:pPr marL="457200" lvl="0" indent="-342900" algn="l" rtl="0">
              <a:spcBef>
                <a:spcPts val="0"/>
              </a:spcBef>
              <a:spcAft>
                <a:spcPts val="0"/>
              </a:spcAft>
              <a:buSzPts val="1800"/>
              <a:buChar char="●"/>
            </a:pPr>
            <a:r>
              <a:rPr lang="en"/>
              <a:t>Data repository services rollout by UA and ASU</a:t>
            </a:r>
            <a:endParaRPr/>
          </a:p>
          <a:p>
            <a:pPr marL="0" lvl="0" indent="0" algn="l" rtl="0">
              <a:spcBef>
                <a:spcPts val="1200"/>
              </a:spcBef>
              <a:spcAft>
                <a:spcPts val="1200"/>
              </a:spcAft>
              <a:buNone/>
            </a:pPr>
            <a:endParaRPr/>
          </a:p>
        </p:txBody>
      </p:sp>
      <p:sp>
        <p:nvSpPr>
          <p:cNvPr id="214" name="Google Shape;214;p27"/>
          <p:cNvSpPr/>
          <p:nvPr/>
        </p:nvSpPr>
        <p:spPr>
          <a:xfrm>
            <a:off x="428975" y="3282425"/>
            <a:ext cx="7484700" cy="7452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4"/>
                                        </p:tgtEl>
                                        <p:attrNameLst>
                                          <p:attrName>style.visibility</p:attrName>
                                        </p:attrNameLst>
                                      </p:cBhvr>
                                      <p:to>
                                        <p:strVal val="visible"/>
                                      </p:to>
                                    </p:set>
                                    <p:animEffect transition="in" filter="fade">
                                      <p:cBhvr>
                                        <p:cTn id="7" dur="1000"/>
                                        <p:tgtEl>
                                          <p:spTgt spid="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Outcomes: Tri-U Research Data Policy</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Google Shape;224;p29"/>
          <p:cNvPicPr preferRelativeResize="0"/>
          <p:nvPr/>
        </p:nvPicPr>
        <p:blipFill>
          <a:blip r:embed="rId3">
            <a:alphaModFix/>
          </a:blip>
          <a:stretch>
            <a:fillRect/>
          </a:stretch>
        </p:blipFill>
        <p:spPr>
          <a:xfrm>
            <a:off x="0" y="-38723"/>
            <a:ext cx="9144000" cy="6029708"/>
          </a:xfrm>
          <a:prstGeom prst="rect">
            <a:avLst/>
          </a:prstGeom>
          <a:noFill/>
          <a:ln>
            <a:noFill/>
          </a:ln>
        </p:spPr>
      </p:pic>
      <p:sp>
        <p:nvSpPr>
          <p:cNvPr id="225" name="Google Shape;225;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lt1"/>
                </a:solidFill>
              </a:rPr>
              <a:t>Collaborative Strategy</a:t>
            </a:r>
            <a:endParaRPr>
              <a:solidFill>
                <a:schemeClr val="lt1"/>
              </a:solidFill>
            </a:endParaRPr>
          </a:p>
        </p:txBody>
      </p:sp>
      <p:sp>
        <p:nvSpPr>
          <p:cNvPr id="226" name="Google Shape;226;p29"/>
          <p:cNvSpPr txBox="1">
            <a:spLocks noGrp="1"/>
          </p:cNvSpPr>
          <p:nvPr>
            <p:ph type="body" idx="1"/>
          </p:nvPr>
        </p:nvSpPr>
        <p:spPr>
          <a:xfrm>
            <a:off x="761800" y="1642250"/>
            <a:ext cx="7477800" cy="34164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Clr>
                <a:schemeClr val="dk1"/>
              </a:buClr>
              <a:buSzPts val="1100"/>
              <a:buFont typeface="Arial"/>
              <a:buNone/>
            </a:pPr>
            <a:r>
              <a:rPr lang="en" sz="2700" b="1">
                <a:solidFill>
                  <a:schemeClr val="lt1"/>
                </a:solidFill>
              </a:rPr>
              <a:t>Grassroots approach</a:t>
            </a:r>
            <a:endParaRPr sz="2700" b="1">
              <a:solidFill>
                <a:schemeClr val="lt1"/>
              </a:solidFill>
            </a:endParaRPr>
          </a:p>
          <a:p>
            <a:pPr marL="0" lvl="0" indent="0" algn="ctr" rtl="0">
              <a:spcBef>
                <a:spcPts val="1200"/>
              </a:spcBef>
              <a:spcAft>
                <a:spcPts val="0"/>
              </a:spcAft>
              <a:buClr>
                <a:schemeClr val="dk1"/>
              </a:buClr>
              <a:buSzPts val="1100"/>
              <a:buFont typeface="Arial"/>
              <a:buNone/>
            </a:pPr>
            <a:r>
              <a:rPr lang="en" sz="2700" b="1">
                <a:solidFill>
                  <a:schemeClr val="lt1"/>
                </a:solidFill>
              </a:rPr>
              <a:t>shared awareness of needs</a:t>
            </a:r>
            <a:endParaRPr sz="2700" b="1">
              <a:solidFill>
                <a:schemeClr val="lt1"/>
              </a:solidFill>
            </a:endParaRPr>
          </a:p>
          <a:p>
            <a:pPr marL="0" lvl="0" indent="0" algn="ctr" rtl="0">
              <a:spcBef>
                <a:spcPts val="1200"/>
              </a:spcBef>
              <a:spcAft>
                <a:spcPts val="1200"/>
              </a:spcAft>
              <a:buClr>
                <a:schemeClr val="dk1"/>
              </a:buClr>
              <a:buSzPts val="1100"/>
              <a:buFont typeface="Arial"/>
              <a:buNone/>
            </a:pPr>
            <a:r>
              <a:rPr lang="en" sz="2700" b="1">
                <a:solidFill>
                  <a:schemeClr val="lt1"/>
                </a:solidFill>
              </a:rPr>
              <a:t>Propose a low-weight request</a:t>
            </a:r>
            <a:endParaRPr sz="2700" b="1">
              <a:solidFill>
                <a:schemeClr val="l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Collaborative Strategy</a:t>
            </a:r>
            <a:endParaRPr/>
          </a:p>
        </p:txBody>
      </p:sp>
      <p:sp>
        <p:nvSpPr>
          <p:cNvPr id="232" name="Google Shape;232;p30"/>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a:t>Collaborative proposal Writing</a:t>
            </a:r>
            <a:endParaRPr/>
          </a:p>
          <a:p>
            <a:pPr marL="457200" lvl="0" indent="-317500" algn="l" rtl="0">
              <a:spcBef>
                <a:spcPts val="1200"/>
              </a:spcBef>
              <a:spcAft>
                <a:spcPts val="0"/>
              </a:spcAft>
              <a:buSzPts val="1400"/>
              <a:buChar char="●"/>
            </a:pPr>
            <a:r>
              <a:rPr lang="en"/>
              <a:t>Sticky note exercise</a:t>
            </a:r>
            <a:endParaRPr/>
          </a:p>
          <a:p>
            <a:pPr marL="457200" lvl="0" indent="-317500" algn="l" rtl="0">
              <a:spcBef>
                <a:spcPts val="0"/>
              </a:spcBef>
              <a:spcAft>
                <a:spcPts val="0"/>
              </a:spcAft>
              <a:buSzPts val="1400"/>
              <a:buChar char="●"/>
            </a:pPr>
            <a:r>
              <a:rPr lang="en"/>
              <a:t>Shared readings</a:t>
            </a:r>
            <a:endParaRPr/>
          </a:p>
          <a:p>
            <a:pPr marL="457200" lvl="0" indent="-317500" algn="l" rtl="0">
              <a:spcBef>
                <a:spcPts val="0"/>
              </a:spcBef>
              <a:spcAft>
                <a:spcPts val="0"/>
              </a:spcAft>
              <a:buSzPts val="1400"/>
              <a:buChar char="●"/>
            </a:pPr>
            <a:r>
              <a:rPr lang="en"/>
              <a:t>Distributed assessment</a:t>
            </a:r>
            <a:endParaRPr/>
          </a:p>
        </p:txBody>
      </p:sp>
      <p:sp>
        <p:nvSpPr>
          <p:cNvPr id="233" name="Google Shape;233;p30"/>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a:t>Challenges in communicating it to people outside the group</a:t>
            </a:r>
            <a:endParaRPr/>
          </a:p>
          <a:p>
            <a:pPr marL="457200" lvl="0" indent="-317500" algn="l" rtl="0">
              <a:spcBef>
                <a:spcPts val="1200"/>
              </a:spcBef>
              <a:spcAft>
                <a:spcPts val="0"/>
              </a:spcAft>
              <a:buSzPts val="1400"/>
              <a:buChar char="●"/>
            </a:pPr>
            <a:r>
              <a:rPr lang="en"/>
              <a:t>Difficult to talk about how it’s been received outside of the group and bring it back to something actionable.</a:t>
            </a:r>
            <a:endParaRPr/>
          </a:p>
          <a:p>
            <a:pPr marL="457200" lvl="0" indent="-317500" algn="l" rtl="0">
              <a:spcBef>
                <a:spcPts val="0"/>
              </a:spcBef>
              <a:spcAft>
                <a:spcPts val="0"/>
              </a:spcAft>
              <a:buSzPts val="1400"/>
              <a:buChar char="●"/>
            </a:pPr>
            <a:r>
              <a:rPr lang="en"/>
              <a:t>Dealing with the bureaucracy</a:t>
            </a:r>
            <a:endParaRPr/>
          </a:p>
        </p:txBody>
      </p:sp>
      <p:pic>
        <p:nvPicPr>
          <p:cNvPr id="234" name="Google Shape;234;p30"/>
          <p:cNvPicPr preferRelativeResize="0"/>
          <p:nvPr/>
        </p:nvPicPr>
        <p:blipFill>
          <a:blip r:embed="rId3">
            <a:alphaModFix/>
          </a:blip>
          <a:stretch>
            <a:fillRect/>
          </a:stretch>
        </p:blipFill>
        <p:spPr>
          <a:xfrm>
            <a:off x="615663" y="2961063"/>
            <a:ext cx="2619375" cy="17430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1"/>
          <p:cNvSpPr txBox="1">
            <a:spLocks noGrp="1"/>
          </p:cNvSpPr>
          <p:nvPr>
            <p:ph type="body" idx="1"/>
          </p:nvPr>
        </p:nvSpPr>
        <p:spPr>
          <a:xfrm>
            <a:off x="83675" y="336450"/>
            <a:ext cx="4165200" cy="605100"/>
          </a:xfrm>
          <a:prstGeom prst="rect">
            <a:avLst/>
          </a:prstGeom>
        </p:spPr>
        <p:txBody>
          <a:bodyPr spcFirstLastPara="1" wrap="square" lIns="91425" tIns="91425" rIns="91425" bIns="91425" anchor="ctr" anchorCtr="0">
            <a:normAutofit fontScale="92500" lnSpcReduction="20000"/>
          </a:bodyPr>
          <a:lstStyle/>
          <a:p>
            <a:pPr marL="0" lvl="0" indent="0" algn="r" rtl="0">
              <a:spcBef>
                <a:spcPts val="0"/>
              </a:spcBef>
              <a:spcAft>
                <a:spcPts val="0"/>
              </a:spcAft>
              <a:buNone/>
            </a:pPr>
            <a:r>
              <a:rPr lang="en"/>
              <a:t>Policy elements, justifications, implementations, and stakeholders</a:t>
            </a:r>
            <a:endParaRPr/>
          </a:p>
        </p:txBody>
      </p:sp>
      <p:pic>
        <p:nvPicPr>
          <p:cNvPr id="240" name="Google Shape;240;p31"/>
          <p:cNvPicPr preferRelativeResize="0"/>
          <p:nvPr/>
        </p:nvPicPr>
        <p:blipFill>
          <a:blip r:embed="rId3">
            <a:alphaModFix/>
          </a:blip>
          <a:stretch>
            <a:fillRect/>
          </a:stretch>
        </p:blipFill>
        <p:spPr>
          <a:xfrm>
            <a:off x="4352575" y="0"/>
            <a:ext cx="4844895" cy="5143499"/>
          </a:xfrm>
          <a:prstGeom prst="rect">
            <a:avLst/>
          </a:prstGeom>
          <a:noFill/>
          <a:ln>
            <a:noFill/>
          </a:ln>
        </p:spPr>
      </p:pic>
      <p:sp>
        <p:nvSpPr>
          <p:cNvPr id="241" name="Google Shape;241;p31"/>
          <p:cNvSpPr txBox="1"/>
          <p:nvPr/>
        </p:nvSpPr>
        <p:spPr>
          <a:xfrm>
            <a:off x="323175" y="1191150"/>
            <a:ext cx="4116900" cy="1380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b="1">
                <a:solidFill>
                  <a:schemeClr val="dk1"/>
                </a:solidFill>
              </a:rPr>
              <a:t>Institutional Assignments</a:t>
            </a: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100" b="1">
                <a:solidFill>
                  <a:schemeClr val="dk1"/>
                </a:solidFill>
              </a:rPr>
              <a:t>Rachel:</a:t>
            </a:r>
            <a:r>
              <a:rPr lang="en" sz="1100">
                <a:solidFill>
                  <a:schemeClr val="dk1"/>
                </a:solidFill>
              </a:rPr>
              <a:t> Boston U, Northwestern, Columbia, Ohio State</a:t>
            </a: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100" b="1">
                <a:solidFill>
                  <a:schemeClr val="dk1"/>
                </a:solidFill>
              </a:rPr>
              <a:t>Matt: </a:t>
            </a:r>
            <a:r>
              <a:rPr lang="en" sz="1100">
                <a:solidFill>
                  <a:schemeClr val="dk1"/>
                </a:solidFill>
              </a:rPr>
              <a:t>Columbia, Ohio State, Cornell, U Minnesota</a:t>
            </a: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100" b="1">
                <a:solidFill>
                  <a:schemeClr val="dk1"/>
                </a:solidFill>
              </a:rPr>
              <a:t>Philip: </a:t>
            </a:r>
            <a:r>
              <a:rPr lang="en" sz="1100">
                <a:solidFill>
                  <a:schemeClr val="dk1"/>
                </a:solidFill>
              </a:rPr>
              <a:t>Cornell, U Minnesota, CU Boulder, Utah State</a:t>
            </a: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100" b="1">
                <a:solidFill>
                  <a:schemeClr val="dk1"/>
                </a:solidFill>
              </a:rPr>
              <a:t>Brittany: </a:t>
            </a:r>
            <a:r>
              <a:rPr lang="en" sz="1100">
                <a:solidFill>
                  <a:schemeClr val="dk1"/>
                </a:solidFill>
              </a:rPr>
              <a:t>Iowa State, Northwestern, Boston U, Utah State</a:t>
            </a: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100" b="1">
                <a:solidFill>
                  <a:schemeClr val="dk1"/>
                </a:solidFill>
              </a:rPr>
              <a:t>Fernando</a:t>
            </a:r>
            <a:r>
              <a:rPr lang="en" sz="1100">
                <a:solidFill>
                  <a:schemeClr val="dk1"/>
                </a:solidFill>
              </a:rPr>
              <a:t>: CU Boulder, Utah State, Iowa State, Cornell</a:t>
            </a:r>
            <a:endParaRPr sz="1600"/>
          </a:p>
        </p:txBody>
      </p:sp>
      <p:sp>
        <p:nvSpPr>
          <p:cNvPr id="242" name="Google Shape;242;p31"/>
          <p:cNvSpPr txBox="1"/>
          <p:nvPr/>
        </p:nvSpPr>
        <p:spPr>
          <a:xfrm>
            <a:off x="323175" y="2875175"/>
            <a:ext cx="3346500" cy="1446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solidFill>
                  <a:srgbClr val="0A0A0A"/>
                </a:solidFill>
                <a:highlight>
                  <a:srgbClr val="FEFEFE"/>
                </a:highlight>
                <a:latin typeface="Merriweather"/>
                <a:ea typeface="Merriweather"/>
                <a:cs typeface="Merriweather"/>
                <a:sym typeface="Merriweather"/>
              </a:rPr>
              <a:t>Recommended Reading</a:t>
            </a:r>
            <a:endParaRPr sz="1100" b="1">
              <a:solidFill>
                <a:srgbClr val="0A0A0A"/>
              </a:solidFill>
              <a:highlight>
                <a:srgbClr val="FEFEFE"/>
              </a:highlight>
              <a:latin typeface="Merriweather"/>
              <a:ea typeface="Merriweather"/>
              <a:cs typeface="Merriweather"/>
              <a:sym typeface="Merriweather"/>
            </a:endParaRPr>
          </a:p>
          <a:p>
            <a:pPr marL="0" lvl="0" indent="0" algn="l" rtl="0">
              <a:spcBef>
                <a:spcPts val="0"/>
              </a:spcBef>
              <a:spcAft>
                <a:spcPts val="0"/>
              </a:spcAft>
              <a:buNone/>
            </a:pPr>
            <a:r>
              <a:rPr lang="en" sz="1100">
                <a:solidFill>
                  <a:srgbClr val="0A0A0A"/>
                </a:solidFill>
                <a:highlight>
                  <a:srgbClr val="FEFEFE"/>
                </a:highlight>
                <a:latin typeface="Merriweather"/>
                <a:ea typeface="Merriweather"/>
                <a:cs typeface="Merriweather"/>
                <a:sym typeface="Merriweather"/>
              </a:rPr>
              <a:t>“Do You Have an Institutional Data Policy? A Review of the Current Landscape of Library Data Services and Institutional Data Policies”</a:t>
            </a:r>
            <a:br>
              <a:rPr lang="en" sz="1100">
                <a:solidFill>
                  <a:srgbClr val="0A0A0A"/>
                </a:solidFill>
                <a:highlight>
                  <a:srgbClr val="FEFEFE"/>
                </a:highlight>
                <a:latin typeface="Merriweather"/>
                <a:ea typeface="Merriweather"/>
                <a:cs typeface="Merriweather"/>
                <a:sym typeface="Merriweather"/>
              </a:rPr>
            </a:br>
            <a:endParaRPr sz="1100">
              <a:solidFill>
                <a:srgbClr val="0A0A0A"/>
              </a:solidFill>
              <a:highlight>
                <a:srgbClr val="FEFEFE"/>
              </a:highlight>
              <a:latin typeface="Merriweather"/>
              <a:ea typeface="Merriweather"/>
              <a:cs typeface="Merriweather"/>
              <a:sym typeface="Merriweather"/>
            </a:endParaRPr>
          </a:p>
          <a:p>
            <a:pPr marL="0" lvl="0" indent="0" algn="l" rtl="0">
              <a:spcBef>
                <a:spcPts val="0"/>
              </a:spcBef>
              <a:spcAft>
                <a:spcPts val="0"/>
              </a:spcAft>
              <a:buNone/>
            </a:pPr>
            <a:r>
              <a:rPr lang="en" sz="900">
                <a:solidFill>
                  <a:srgbClr val="0A0A0A"/>
                </a:solidFill>
                <a:highlight>
                  <a:srgbClr val="FEFEFE"/>
                </a:highlight>
                <a:latin typeface="Merriweather"/>
                <a:ea typeface="Merriweather"/>
                <a:cs typeface="Merriweather"/>
                <a:sym typeface="Merriweather"/>
              </a:rPr>
              <a:t>Briney, K. &amp; Goben, A. &amp; Zilinski, L., (2015) </a:t>
            </a:r>
            <a:r>
              <a:rPr lang="en" sz="900" i="1">
                <a:solidFill>
                  <a:srgbClr val="0A0A0A"/>
                </a:solidFill>
                <a:highlight>
                  <a:srgbClr val="FEFEFE"/>
                </a:highlight>
                <a:latin typeface="Merriweather"/>
                <a:ea typeface="Merriweather"/>
                <a:cs typeface="Merriweather"/>
                <a:sym typeface="Merriweather"/>
              </a:rPr>
              <a:t>Journal of Librarianship and Scholarly Communication</a:t>
            </a:r>
            <a:r>
              <a:rPr lang="en" sz="900">
                <a:solidFill>
                  <a:srgbClr val="0A0A0A"/>
                </a:solidFill>
                <a:highlight>
                  <a:srgbClr val="FEFEFE"/>
                </a:highlight>
                <a:latin typeface="Merriweather"/>
                <a:ea typeface="Merriweather"/>
                <a:cs typeface="Merriweather"/>
                <a:sym typeface="Merriweather"/>
              </a:rPr>
              <a:t> 3(2), p.eP1232. doi: </a:t>
            </a:r>
            <a:r>
              <a:rPr lang="en" sz="900">
                <a:solidFill>
                  <a:schemeClr val="hlink"/>
                </a:solidFill>
                <a:highlight>
                  <a:srgbClr val="FEFEFE"/>
                </a:highlight>
                <a:uFill>
                  <a:noFill/>
                </a:uFill>
                <a:latin typeface="Merriweather"/>
                <a:ea typeface="Merriweather"/>
                <a:cs typeface="Merriweather"/>
                <a:sym typeface="Merriweather"/>
                <a:hlinkClick r:id="rId4"/>
              </a:rPr>
              <a:t>https://doi.org/10.7710/2162-3309.1232</a:t>
            </a:r>
            <a:endParaRPr sz="12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2"/>
          <p:cNvSpPr txBox="1">
            <a:spLocks noGrp="1"/>
          </p:cNvSpPr>
          <p:nvPr>
            <p:ph type="body" idx="1"/>
          </p:nvPr>
        </p:nvSpPr>
        <p:spPr>
          <a:xfrm>
            <a:off x="1572600" y="4459575"/>
            <a:ext cx="5998800" cy="605100"/>
          </a:xfrm>
          <a:prstGeom prst="rect">
            <a:avLst/>
          </a:prstGeom>
        </p:spPr>
        <p:txBody>
          <a:bodyPr spcFirstLastPara="1" wrap="square" lIns="91425" tIns="91425" rIns="91425" bIns="91425" anchor="ctr" anchorCtr="0">
            <a:normAutofit fontScale="92500"/>
          </a:bodyPr>
          <a:lstStyle/>
          <a:p>
            <a:pPr marL="0" lvl="0" indent="0" algn="l" rtl="0">
              <a:spcBef>
                <a:spcPts val="0"/>
              </a:spcBef>
              <a:spcAft>
                <a:spcPts val="0"/>
              </a:spcAft>
              <a:buNone/>
            </a:pPr>
            <a:r>
              <a:rPr lang="en"/>
              <a:t>Research Data Policy Prioritization Jamboard 2021-01-08</a:t>
            </a:r>
            <a:endParaRPr/>
          </a:p>
        </p:txBody>
      </p:sp>
      <p:pic>
        <p:nvPicPr>
          <p:cNvPr id="248" name="Google Shape;248;p32"/>
          <p:cNvPicPr preferRelativeResize="0"/>
          <p:nvPr/>
        </p:nvPicPr>
        <p:blipFill>
          <a:blip r:embed="rId3">
            <a:alphaModFix/>
          </a:blip>
          <a:stretch>
            <a:fillRect/>
          </a:stretch>
        </p:blipFill>
        <p:spPr>
          <a:xfrm>
            <a:off x="565223" y="0"/>
            <a:ext cx="8041303" cy="45239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Introduction &amp; Overview</a:t>
            </a:r>
            <a:endParaRPr/>
          </a:p>
        </p:txBody>
      </p:sp>
      <p:sp>
        <p:nvSpPr>
          <p:cNvPr id="67" name="Google Shape;67;p14"/>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457200" lvl="0" indent="0" algn="l" rtl="0">
              <a:spcBef>
                <a:spcPts val="0"/>
              </a:spcBef>
              <a:spcAft>
                <a:spcPts val="0"/>
              </a:spcAft>
              <a:buNone/>
            </a:pPr>
            <a:endParaRPr/>
          </a:p>
          <a:p>
            <a:pPr marL="457200" lvl="0" indent="0" algn="l" rtl="0">
              <a:spcBef>
                <a:spcPts val="1200"/>
              </a:spcBef>
              <a:spcAft>
                <a:spcPts val="1200"/>
              </a:spcAft>
              <a:buNone/>
            </a:pPr>
            <a:endParaRPr/>
          </a:p>
        </p:txBody>
      </p:sp>
      <p:sp>
        <p:nvSpPr>
          <p:cNvPr id="68" name="Google Shape;68;p14"/>
          <p:cNvSpPr txBox="1">
            <a:spLocks noGrp="1"/>
          </p:cNvSpPr>
          <p:nvPr>
            <p:ph type="body" idx="2"/>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36550" algn="l" rtl="0">
              <a:spcBef>
                <a:spcPts val="0"/>
              </a:spcBef>
              <a:spcAft>
                <a:spcPts val="0"/>
              </a:spcAft>
              <a:buSzPts val="1700"/>
              <a:buChar char="●"/>
            </a:pPr>
            <a:r>
              <a:rPr lang="en" sz="1700"/>
              <a:t>Research data management services at the three institutions</a:t>
            </a:r>
            <a:br>
              <a:rPr lang="en" sz="1700"/>
            </a:br>
            <a:endParaRPr sz="1700"/>
          </a:p>
          <a:p>
            <a:pPr marL="457200" lvl="0" indent="-336550" algn="l" rtl="0">
              <a:spcBef>
                <a:spcPts val="0"/>
              </a:spcBef>
              <a:spcAft>
                <a:spcPts val="0"/>
              </a:spcAft>
              <a:buSzPts val="1700"/>
              <a:buChar char="●"/>
            </a:pPr>
            <a:r>
              <a:rPr lang="en" sz="1700"/>
              <a:t>The Tri-U RDM collaboration</a:t>
            </a:r>
            <a:endParaRPr sz="1700"/>
          </a:p>
          <a:p>
            <a:pPr marL="914400" lvl="1" indent="-323850" algn="l" rtl="0">
              <a:spcBef>
                <a:spcPts val="0"/>
              </a:spcBef>
              <a:spcAft>
                <a:spcPts val="0"/>
              </a:spcAft>
              <a:buSzPts val="1500"/>
              <a:buChar char="○"/>
            </a:pPr>
            <a:r>
              <a:rPr lang="en" sz="1500"/>
              <a:t>Organization</a:t>
            </a:r>
            <a:endParaRPr sz="1500"/>
          </a:p>
          <a:p>
            <a:pPr marL="914400" lvl="1" indent="-323850" algn="l" rtl="0">
              <a:spcBef>
                <a:spcPts val="0"/>
              </a:spcBef>
              <a:spcAft>
                <a:spcPts val="0"/>
              </a:spcAft>
              <a:buSzPts val="1500"/>
              <a:buChar char="○"/>
            </a:pPr>
            <a:r>
              <a:rPr lang="en" sz="1500"/>
              <a:t>Tri-U Research Data Policy</a:t>
            </a:r>
            <a:endParaRPr sz="1500"/>
          </a:p>
          <a:p>
            <a:pPr marL="914400" lvl="1" indent="-323850" algn="l" rtl="0">
              <a:spcBef>
                <a:spcPts val="0"/>
              </a:spcBef>
              <a:spcAft>
                <a:spcPts val="0"/>
              </a:spcAft>
              <a:buSzPts val="1500"/>
              <a:buChar char="○"/>
            </a:pPr>
            <a:r>
              <a:rPr lang="en" sz="1500"/>
              <a:t>Data repository collaboration</a:t>
            </a:r>
            <a:br>
              <a:rPr lang="en" sz="1500"/>
            </a:br>
            <a:endParaRPr sz="1500"/>
          </a:p>
          <a:p>
            <a:pPr marL="457200" lvl="0" indent="-336550" algn="l" rtl="0">
              <a:spcBef>
                <a:spcPts val="0"/>
              </a:spcBef>
              <a:spcAft>
                <a:spcPts val="0"/>
              </a:spcAft>
              <a:buSzPts val="1700"/>
              <a:buChar char="●"/>
            </a:pPr>
            <a:r>
              <a:rPr lang="en" sz="1700"/>
              <a:t>Challenges and opportunities</a:t>
            </a:r>
            <a:endParaRPr sz="17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lnSpc>
                <a:spcPct val="115000"/>
              </a:lnSpc>
              <a:spcBef>
                <a:spcPts val="0"/>
              </a:spcBef>
              <a:spcAft>
                <a:spcPts val="300"/>
              </a:spcAft>
              <a:buNone/>
            </a:pPr>
            <a:r>
              <a:rPr lang="en" sz="2200"/>
              <a:t>Proposal for Tri-University Research Data Policy</a:t>
            </a:r>
            <a:endParaRPr/>
          </a:p>
        </p:txBody>
      </p:sp>
      <p:pic>
        <p:nvPicPr>
          <p:cNvPr id="254" name="Google Shape;254;p33"/>
          <p:cNvPicPr preferRelativeResize="0"/>
          <p:nvPr/>
        </p:nvPicPr>
        <p:blipFill>
          <a:blip r:embed="rId3">
            <a:alphaModFix/>
          </a:blip>
          <a:stretch>
            <a:fillRect/>
          </a:stretch>
        </p:blipFill>
        <p:spPr>
          <a:xfrm>
            <a:off x="4804125" y="1017725"/>
            <a:ext cx="3057899" cy="3820974"/>
          </a:xfrm>
          <a:prstGeom prst="rect">
            <a:avLst/>
          </a:prstGeom>
          <a:noFill/>
          <a:ln>
            <a:noFill/>
          </a:ln>
        </p:spPr>
      </p:pic>
      <p:pic>
        <p:nvPicPr>
          <p:cNvPr id="255" name="Google Shape;255;p33"/>
          <p:cNvPicPr preferRelativeResize="0"/>
          <p:nvPr/>
        </p:nvPicPr>
        <p:blipFill rotWithShape="1">
          <a:blip r:embed="rId4">
            <a:alphaModFix/>
          </a:blip>
          <a:srcRect t="20936"/>
          <a:stretch/>
        </p:blipFill>
        <p:spPr>
          <a:xfrm>
            <a:off x="311700" y="1085287"/>
            <a:ext cx="4359477" cy="3020901"/>
          </a:xfrm>
          <a:prstGeom prst="rect">
            <a:avLst/>
          </a:prstGeom>
          <a:noFill/>
          <a:ln>
            <a:noFill/>
          </a:ln>
          <a:effectLst>
            <a:outerShdw blurRad="200025" dist="114300" dir="5400000" algn="bl" rotWithShape="0">
              <a:srgbClr val="000000">
                <a:alpha val="50000"/>
              </a:srgbClr>
            </a:outerShdw>
          </a:effectLst>
        </p:spPr>
      </p:pic>
      <p:sp>
        <p:nvSpPr>
          <p:cNvPr id="256" name="Google Shape;256;p33"/>
          <p:cNvSpPr txBox="1"/>
          <p:nvPr/>
        </p:nvSpPr>
        <p:spPr>
          <a:xfrm>
            <a:off x="459475" y="4173750"/>
            <a:ext cx="2055000" cy="615600"/>
          </a:xfrm>
          <a:prstGeom prst="rect">
            <a:avLst/>
          </a:prstGeom>
          <a:solidFill>
            <a:srgbClr val="FFFF0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First draft October 2021</a:t>
            </a:r>
            <a:endParaRPr/>
          </a:p>
        </p:txBody>
      </p:sp>
      <p:sp>
        <p:nvSpPr>
          <p:cNvPr id="257" name="Google Shape;257;p33"/>
          <p:cNvSpPr txBox="1"/>
          <p:nvPr/>
        </p:nvSpPr>
        <p:spPr>
          <a:xfrm>
            <a:off x="2950550" y="4173750"/>
            <a:ext cx="2055000" cy="615600"/>
          </a:xfrm>
          <a:prstGeom prst="rect">
            <a:avLst/>
          </a:prstGeom>
          <a:solidFill>
            <a:srgbClr val="FFFF00"/>
          </a:solidFill>
          <a:ln>
            <a:noFill/>
          </a:ln>
        </p:spPr>
        <p:txBody>
          <a:bodyPr spcFirstLastPara="1" wrap="square" lIns="91425" tIns="91425" rIns="91425" bIns="91425" anchor="t" anchorCtr="0">
            <a:spAutoFit/>
          </a:bodyPr>
          <a:lstStyle/>
          <a:p>
            <a:pPr marL="0" lvl="0" indent="0" algn="r" rtl="0">
              <a:spcBef>
                <a:spcPts val="0"/>
              </a:spcBef>
              <a:spcAft>
                <a:spcPts val="0"/>
              </a:spcAft>
              <a:buClr>
                <a:schemeClr val="dk1"/>
              </a:buClr>
              <a:buSzPts val="1100"/>
              <a:buFont typeface="Arial"/>
              <a:buNone/>
            </a:pPr>
            <a:r>
              <a:rPr lang="en">
                <a:solidFill>
                  <a:schemeClr val="dk1"/>
                </a:solidFill>
              </a:rPr>
              <a:t>Second draft February 2022</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40"/>
              <a:t>Benefits for a collaborative approach </a:t>
            </a:r>
            <a:endParaRPr sz="2140"/>
          </a:p>
        </p:txBody>
      </p:sp>
      <p:sp>
        <p:nvSpPr>
          <p:cNvPr id="263" name="Google Shape;263;p34"/>
          <p:cNvSpPr txBox="1">
            <a:spLocks noGrp="1"/>
          </p:cNvSpPr>
          <p:nvPr>
            <p:ph type="body" idx="1"/>
          </p:nvPr>
        </p:nvSpPr>
        <p:spPr>
          <a:xfrm>
            <a:off x="311700" y="1408300"/>
            <a:ext cx="8520600" cy="3416400"/>
          </a:xfrm>
          <a:prstGeom prst="rect">
            <a:avLst/>
          </a:prstGeom>
        </p:spPr>
        <p:txBody>
          <a:bodyPr spcFirstLastPara="1" wrap="square" lIns="91425" tIns="91425" rIns="91425" bIns="91425" anchor="t" anchorCtr="0">
            <a:normAutofit/>
          </a:bodyPr>
          <a:lstStyle/>
          <a:p>
            <a:pPr marL="457200" lvl="0" indent="-364490" algn="l" rtl="0">
              <a:lnSpc>
                <a:spcPct val="100000"/>
              </a:lnSpc>
              <a:spcBef>
                <a:spcPts val="0"/>
              </a:spcBef>
              <a:spcAft>
                <a:spcPts val="0"/>
              </a:spcAft>
              <a:buClr>
                <a:schemeClr val="dk1"/>
              </a:buClr>
              <a:buSzPts val="2140"/>
              <a:buChar char="●"/>
            </a:pPr>
            <a:r>
              <a:rPr lang="en" sz="2140">
                <a:solidFill>
                  <a:schemeClr val="dk1"/>
                </a:solidFill>
              </a:rPr>
              <a:t>Strength in numbers</a:t>
            </a:r>
            <a:endParaRPr sz="2140">
              <a:solidFill>
                <a:schemeClr val="dk1"/>
              </a:solidFill>
            </a:endParaRPr>
          </a:p>
          <a:p>
            <a:pPr marL="457200" lvl="0" indent="-364490" algn="l" rtl="0">
              <a:lnSpc>
                <a:spcPct val="100000"/>
              </a:lnSpc>
              <a:spcBef>
                <a:spcPts val="0"/>
              </a:spcBef>
              <a:spcAft>
                <a:spcPts val="0"/>
              </a:spcAft>
              <a:buClr>
                <a:schemeClr val="dk1"/>
              </a:buClr>
              <a:buSzPts val="2140"/>
              <a:buChar char="●"/>
            </a:pPr>
            <a:r>
              <a:rPr lang="en" sz="2140">
                <a:solidFill>
                  <a:schemeClr val="dk1"/>
                </a:solidFill>
              </a:rPr>
              <a:t>Recognizing trends</a:t>
            </a:r>
            <a:endParaRPr sz="2140">
              <a:solidFill>
                <a:schemeClr val="dk1"/>
              </a:solidFill>
            </a:endParaRPr>
          </a:p>
          <a:p>
            <a:pPr marL="457200" lvl="0" indent="-364490" algn="l" rtl="0">
              <a:lnSpc>
                <a:spcPct val="100000"/>
              </a:lnSpc>
              <a:spcBef>
                <a:spcPts val="0"/>
              </a:spcBef>
              <a:spcAft>
                <a:spcPts val="0"/>
              </a:spcAft>
              <a:buClr>
                <a:schemeClr val="dk1"/>
              </a:buClr>
              <a:buSzPts val="2140"/>
              <a:buChar char="●"/>
            </a:pPr>
            <a:r>
              <a:rPr lang="en" sz="2140">
                <a:solidFill>
                  <a:schemeClr val="dk1"/>
                </a:solidFill>
              </a:rPr>
              <a:t>Using a proven request model</a:t>
            </a:r>
            <a:endParaRPr sz="2140">
              <a:solidFill>
                <a:schemeClr val="dk1"/>
              </a:solidFill>
            </a:endParaRPr>
          </a:p>
          <a:p>
            <a:pPr marL="457200" lvl="0" indent="-364490" algn="l" rtl="0">
              <a:lnSpc>
                <a:spcPct val="100000"/>
              </a:lnSpc>
              <a:spcBef>
                <a:spcPts val="0"/>
              </a:spcBef>
              <a:spcAft>
                <a:spcPts val="0"/>
              </a:spcAft>
              <a:buClr>
                <a:schemeClr val="dk1"/>
              </a:buClr>
              <a:buSzPts val="2140"/>
              <a:buChar char="●"/>
            </a:pPr>
            <a:r>
              <a:rPr lang="en" sz="2140">
                <a:solidFill>
                  <a:schemeClr val="dk1"/>
                </a:solidFill>
              </a:rPr>
              <a:t>Manage expectations</a:t>
            </a:r>
            <a:endParaRPr sz="2140">
              <a:solidFill>
                <a:schemeClr val="dk1"/>
              </a:solidFill>
            </a:endParaRPr>
          </a:p>
          <a:p>
            <a:pPr marL="457200" lvl="0" indent="-364490" algn="l" rtl="0">
              <a:lnSpc>
                <a:spcPct val="100000"/>
              </a:lnSpc>
              <a:spcBef>
                <a:spcPts val="0"/>
              </a:spcBef>
              <a:spcAft>
                <a:spcPts val="0"/>
              </a:spcAft>
              <a:buClr>
                <a:schemeClr val="dk1"/>
              </a:buClr>
              <a:buSzPts val="2140"/>
              <a:buChar char="●"/>
            </a:pPr>
            <a:r>
              <a:rPr lang="en" sz="2140">
                <a:solidFill>
                  <a:schemeClr val="dk1"/>
                </a:solidFill>
              </a:rPr>
              <a:t>Awareness of universal issues</a:t>
            </a:r>
            <a:endParaRPr/>
          </a:p>
        </p:txBody>
      </p:sp>
      <p:pic>
        <p:nvPicPr>
          <p:cNvPr id="264" name="Google Shape;264;p34"/>
          <p:cNvPicPr preferRelativeResize="0"/>
          <p:nvPr/>
        </p:nvPicPr>
        <p:blipFill rotWithShape="1">
          <a:blip r:embed="rId3">
            <a:alphaModFix/>
          </a:blip>
          <a:srcRect/>
          <a:stretch/>
        </p:blipFill>
        <p:spPr>
          <a:xfrm>
            <a:off x="4805200" y="641075"/>
            <a:ext cx="4242576" cy="424257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Outcomes: Data Repository Infrastructure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What is a data repository?</a:t>
            </a:r>
            <a:endParaRPr/>
          </a:p>
        </p:txBody>
      </p:sp>
      <p:pic>
        <p:nvPicPr>
          <p:cNvPr id="275" name="Google Shape;275;p36"/>
          <p:cNvPicPr preferRelativeResize="0"/>
          <p:nvPr/>
        </p:nvPicPr>
        <p:blipFill>
          <a:blip r:embed="rId3">
            <a:alphaModFix/>
          </a:blip>
          <a:stretch>
            <a:fillRect/>
          </a:stretch>
        </p:blipFill>
        <p:spPr>
          <a:xfrm>
            <a:off x="152400" y="1304100"/>
            <a:ext cx="4419599" cy="3012582"/>
          </a:xfrm>
          <a:prstGeom prst="rect">
            <a:avLst/>
          </a:prstGeom>
          <a:noFill/>
          <a:ln>
            <a:noFill/>
          </a:ln>
        </p:spPr>
      </p:pic>
      <p:pic>
        <p:nvPicPr>
          <p:cNvPr id="276" name="Google Shape;276;p36"/>
          <p:cNvPicPr preferRelativeResize="0"/>
          <p:nvPr/>
        </p:nvPicPr>
        <p:blipFill>
          <a:blip r:embed="rId4">
            <a:alphaModFix/>
          </a:blip>
          <a:stretch>
            <a:fillRect/>
          </a:stretch>
        </p:blipFill>
        <p:spPr>
          <a:xfrm>
            <a:off x="4936149" y="1170125"/>
            <a:ext cx="4055450" cy="3146550"/>
          </a:xfrm>
          <a:prstGeom prst="rect">
            <a:avLst/>
          </a:prstGeom>
          <a:noFill/>
          <a:ln>
            <a:noFill/>
          </a:ln>
        </p:spPr>
      </p:pic>
      <p:sp>
        <p:nvSpPr>
          <p:cNvPr id="277" name="Google Shape;277;p36"/>
          <p:cNvSpPr txBox="1"/>
          <p:nvPr/>
        </p:nvSpPr>
        <p:spPr>
          <a:xfrm>
            <a:off x="5165425" y="4518050"/>
            <a:ext cx="30885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arizona.figshare.com</a:t>
            </a:r>
            <a:endParaRPr/>
          </a:p>
        </p:txBody>
      </p:sp>
      <p:sp>
        <p:nvSpPr>
          <p:cNvPr id="278" name="Google Shape;278;p36"/>
          <p:cNvSpPr txBox="1"/>
          <p:nvPr/>
        </p:nvSpPr>
        <p:spPr>
          <a:xfrm>
            <a:off x="1290000" y="4423650"/>
            <a:ext cx="2144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dataverse.asu.edu</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Poll</a:t>
            </a:r>
            <a:endParaRPr/>
          </a:p>
        </p:txBody>
      </p:sp>
      <p:sp>
        <p:nvSpPr>
          <p:cNvPr id="284" name="Google Shape;284;p3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rgbClr val="3C4043"/>
                </a:solidFill>
                <a:highlight>
                  <a:srgbClr val="FFFFFF"/>
                </a:highlight>
              </a:rPr>
              <a:t>Our collaboration seeks greater and more consistent publication of publicly funded research data and scholarship.</a:t>
            </a:r>
            <a:endParaRPr/>
          </a:p>
          <a:p>
            <a:pPr marL="0" lvl="0" indent="0" algn="l" rtl="0">
              <a:spcBef>
                <a:spcPts val="1200"/>
              </a:spcBef>
              <a:spcAft>
                <a:spcPts val="1200"/>
              </a:spcAft>
              <a:buNone/>
            </a:pPr>
            <a:r>
              <a:rPr lang="en" u="sng">
                <a:solidFill>
                  <a:schemeClr val="hlink"/>
                </a:solidFill>
                <a:hlinkClick r:id="rId3"/>
              </a:rPr>
              <a:t>Do you direct patrons to institutional repositories for data or other scholarly works?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UA/ASU lock step work</a:t>
            </a:r>
            <a:endParaRPr/>
          </a:p>
        </p:txBody>
      </p:sp>
      <p:sp>
        <p:nvSpPr>
          <p:cNvPr id="290" name="Google Shape;290;p38"/>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b="1"/>
              <a:t>UA perspective</a:t>
            </a:r>
            <a:r>
              <a:rPr lang="en"/>
              <a:t>	</a:t>
            </a:r>
            <a:endParaRPr/>
          </a:p>
          <a:p>
            <a:pPr marL="457200" lvl="0" indent="-317500" algn="l" rtl="0">
              <a:spcBef>
                <a:spcPts val="1200"/>
              </a:spcBef>
              <a:spcAft>
                <a:spcPts val="0"/>
              </a:spcAft>
              <a:buSzPts val="1400"/>
              <a:buChar char="●"/>
            </a:pPr>
            <a:r>
              <a:rPr lang="en"/>
              <a:t>Focus on sustainability from the start</a:t>
            </a:r>
            <a:endParaRPr/>
          </a:p>
          <a:p>
            <a:pPr marL="457200" lvl="0" indent="-317500" algn="l" rtl="0">
              <a:spcBef>
                <a:spcPts val="0"/>
              </a:spcBef>
              <a:spcAft>
                <a:spcPts val="0"/>
              </a:spcAft>
              <a:buSzPts val="1400"/>
              <a:buChar char="●"/>
            </a:pPr>
            <a:r>
              <a:rPr lang="en"/>
              <a:t>Capacity for technical development lower vs capacity for data curation</a:t>
            </a:r>
            <a:endParaRPr/>
          </a:p>
          <a:p>
            <a:pPr marL="457200" lvl="0" indent="-317500" algn="l" rtl="0">
              <a:spcBef>
                <a:spcPts val="0"/>
              </a:spcBef>
              <a:spcAft>
                <a:spcPts val="0"/>
              </a:spcAft>
              <a:buSzPts val="1400"/>
              <a:buChar char="●"/>
            </a:pPr>
            <a:r>
              <a:rPr lang="en"/>
              <a:t>Built service on top of a commercial platform (Figshare)</a:t>
            </a:r>
            <a:endParaRPr/>
          </a:p>
          <a:p>
            <a:pPr marL="457200" lvl="0" indent="-317500" algn="l" rtl="0">
              <a:spcBef>
                <a:spcPts val="0"/>
              </a:spcBef>
              <a:spcAft>
                <a:spcPts val="0"/>
              </a:spcAft>
              <a:buSzPts val="1400"/>
              <a:buChar char="●"/>
            </a:pPr>
            <a:r>
              <a:rPr lang="en"/>
              <a:t>Additional open-source code on top</a:t>
            </a:r>
            <a:endParaRPr/>
          </a:p>
          <a:p>
            <a:pPr marL="457200" lvl="0" indent="-317500" algn="l" rtl="0">
              <a:spcBef>
                <a:spcPts val="0"/>
              </a:spcBef>
              <a:spcAft>
                <a:spcPts val="0"/>
              </a:spcAft>
              <a:buSzPts val="1400"/>
              <a:buChar char="●"/>
            </a:pPr>
            <a:r>
              <a:rPr lang="en"/>
              <a:t>After a pilot phase, </a:t>
            </a:r>
            <a:endParaRPr/>
          </a:p>
          <a:p>
            <a:pPr marL="914400" lvl="1" indent="-304800" algn="l" rtl="0">
              <a:spcBef>
                <a:spcPts val="0"/>
              </a:spcBef>
              <a:spcAft>
                <a:spcPts val="0"/>
              </a:spcAft>
              <a:buSzPts val="1200"/>
              <a:buChar char="○"/>
            </a:pPr>
            <a:r>
              <a:rPr lang="en"/>
              <a:t>Assessment revealed value</a:t>
            </a:r>
            <a:endParaRPr/>
          </a:p>
          <a:p>
            <a:pPr marL="914400" lvl="1" indent="-304800" algn="l" rtl="0">
              <a:spcBef>
                <a:spcPts val="0"/>
              </a:spcBef>
              <a:spcAft>
                <a:spcPts val="0"/>
              </a:spcAft>
              <a:buSzPts val="1200"/>
              <a:buChar char="○"/>
            </a:pPr>
            <a:r>
              <a:rPr lang="en"/>
              <a:t>secured ongoing financial support from research office - partnership</a:t>
            </a:r>
            <a:endParaRPr/>
          </a:p>
        </p:txBody>
      </p:sp>
      <p:sp>
        <p:nvSpPr>
          <p:cNvPr id="291" name="Google Shape;291;p38"/>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t>ASU perspective</a:t>
            </a:r>
            <a:endParaRPr b="1"/>
          </a:p>
          <a:p>
            <a:pPr marL="457200" lvl="0" indent="-317500" algn="l" rtl="0">
              <a:spcBef>
                <a:spcPts val="1200"/>
              </a:spcBef>
              <a:spcAft>
                <a:spcPts val="0"/>
              </a:spcAft>
              <a:buSzPts val="1400"/>
              <a:buChar char="●"/>
            </a:pPr>
            <a:r>
              <a:rPr lang="en"/>
              <a:t>Issues of matching resources to scale of university</a:t>
            </a:r>
            <a:endParaRPr/>
          </a:p>
          <a:p>
            <a:pPr marL="457200" lvl="0" indent="-317500" algn="l" rtl="0">
              <a:spcBef>
                <a:spcPts val="0"/>
              </a:spcBef>
              <a:spcAft>
                <a:spcPts val="0"/>
              </a:spcAft>
              <a:buSzPts val="1400"/>
              <a:buChar char="●"/>
            </a:pPr>
            <a:r>
              <a:rPr lang="en"/>
              <a:t>Historic focus on technology development vs curation skills</a:t>
            </a:r>
            <a:endParaRPr/>
          </a:p>
          <a:p>
            <a:pPr marL="457200" lvl="0" indent="-317500" algn="l" rtl="0">
              <a:spcBef>
                <a:spcPts val="0"/>
              </a:spcBef>
              <a:spcAft>
                <a:spcPts val="0"/>
              </a:spcAft>
              <a:buSzPts val="1400"/>
              <a:buChar char="●"/>
            </a:pPr>
            <a:r>
              <a:rPr lang="en"/>
              <a:t>Legacy single repository disbanded for community based platforms (Dataverse, Islandora)</a:t>
            </a:r>
            <a:endParaRPr/>
          </a:p>
          <a:p>
            <a:pPr marL="457200" lvl="0" indent="-317500" algn="l" rtl="0">
              <a:spcBef>
                <a:spcPts val="0"/>
              </a:spcBef>
              <a:spcAft>
                <a:spcPts val="0"/>
              </a:spcAft>
              <a:buSzPts val="1400"/>
              <a:buChar char="●"/>
            </a:pPr>
            <a:r>
              <a:rPr lang="en"/>
              <a:t>Pivoting to support indigenous data sovereignty</a:t>
            </a:r>
            <a:endParaRPr/>
          </a:p>
        </p:txBody>
      </p:sp>
      <p:sp>
        <p:nvSpPr>
          <p:cNvPr id="292" name="Google Shape;292;p38"/>
          <p:cNvSpPr txBox="1"/>
          <p:nvPr/>
        </p:nvSpPr>
        <p:spPr>
          <a:xfrm>
            <a:off x="356475" y="4195450"/>
            <a:ext cx="83871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dk2"/>
                </a:solidFill>
              </a:rPr>
              <a:t>Why not a shared infrastructure?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2"/>
                                        </p:tgtEl>
                                        <p:attrNameLst>
                                          <p:attrName>style.visibility</p:attrName>
                                        </p:attrNameLst>
                                      </p:cBhvr>
                                      <p:to>
                                        <p:strVal val="visible"/>
                                      </p:to>
                                    </p:set>
                                    <p:animEffect transition="in" filter="fade">
                                      <p:cBhvr>
                                        <p:cTn id="7" dur="1000"/>
                                        <p:tgtEl>
                                          <p:spTgt spid="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Exploring possible collaborations</a:t>
            </a:r>
            <a:endParaRPr/>
          </a:p>
        </p:txBody>
      </p:sp>
      <p:sp>
        <p:nvSpPr>
          <p:cNvPr id="298" name="Google Shape;298;p39"/>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SzPts val="1400"/>
              <a:buChar char="●"/>
            </a:pPr>
            <a:r>
              <a:rPr lang="en"/>
              <a:t>NAU has no separate data repository but has been using their institutional repository as a “last resort”</a:t>
            </a:r>
            <a:endParaRPr/>
          </a:p>
          <a:p>
            <a:pPr marL="457200" lvl="0" indent="-317500" algn="l" rtl="0">
              <a:spcBef>
                <a:spcPts val="0"/>
              </a:spcBef>
              <a:spcAft>
                <a:spcPts val="0"/>
              </a:spcAft>
              <a:buSzPts val="1400"/>
              <a:buChar char="●"/>
            </a:pPr>
            <a:r>
              <a:rPr lang="en"/>
              <a:t>The IR has worked so far but does not meet FAIR standards for data</a:t>
            </a:r>
            <a:endParaRPr/>
          </a:p>
          <a:p>
            <a:pPr marL="457200" lvl="0" indent="-317500" algn="l" rtl="0">
              <a:spcBef>
                <a:spcPts val="0"/>
              </a:spcBef>
              <a:spcAft>
                <a:spcPts val="0"/>
              </a:spcAft>
              <a:buSzPts val="1400"/>
              <a:buChar char="●"/>
            </a:pPr>
            <a:r>
              <a:rPr lang="en"/>
              <a:t>Not a robust need for data set sharing. Likely will grow.</a:t>
            </a:r>
            <a:endParaRPr/>
          </a:p>
          <a:p>
            <a:pPr marL="457200" lvl="0" indent="-317500" algn="l" rtl="0">
              <a:spcBef>
                <a:spcPts val="0"/>
              </a:spcBef>
              <a:spcAft>
                <a:spcPts val="0"/>
              </a:spcAft>
              <a:buSzPts val="1400"/>
              <a:buChar char="●"/>
            </a:pPr>
            <a:r>
              <a:rPr lang="en"/>
              <a:t>Could NAU &amp; ASU work together on an instance of Dataverse that ASU has already implemented?</a:t>
            </a:r>
            <a:endParaRPr/>
          </a:p>
        </p:txBody>
      </p:sp>
      <p:sp>
        <p:nvSpPr>
          <p:cNvPr id="299" name="Google Shape;299;p39"/>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Challenges &amp; Future Work</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Challenges</a:t>
            </a:r>
            <a:endParaRPr/>
          </a:p>
        </p:txBody>
      </p:sp>
      <p:sp>
        <p:nvSpPr>
          <p:cNvPr id="310" name="Google Shape;310;p41"/>
          <p:cNvSpPr txBox="1">
            <a:spLocks noGrp="1"/>
          </p:cNvSpPr>
          <p:nvPr>
            <p:ph type="body" idx="1"/>
          </p:nvPr>
        </p:nvSpPr>
        <p:spPr>
          <a:xfrm>
            <a:off x="311700" y="1152475"/>
            <a:ext cx="47862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Changes at individual universities</a:t>
            </a:r>
            <a:endParaRPr/>
          </a:p>
          <a:p>
            <a:pPr marL="457200" lvl="0" indent="-342900" algn="l" rtl="0">
              <a:spcBef>
                <a:spcPts val="0"/>
              </a:spcBef>
              <a:spcAft>
                <a:spcPts val="0"/>
              </a:spcAft>
              <a:buSzPts val="1800"/>
              <a:buChar char="●"/>
            </a:pPr>
            <a:r>
              <a:rPr lang="en"/>
              <a:t>Internal motivations and energy</a:t>
            </a:r>
            <a:endParaRPr/>
          </a:p>
          <a:p>
            <a:pPr marL="457200" lvl="0" indent="-342900" algn="l" rtl="0">
              <a:spcBef>
                <a:spcPts val="0"/>
              </a:spcBef>
              <a:spcAft>
                <a:spcPts val="0"/>
              </a:spcAft>
              <a:buSzPts val="1800"/>
              <a:buChar char="●"/>
            </a:pPr>
            <a:r>
              <a:rPr lang="en"/>
              <a:t>Visibility and recognition of work</a:t>
            </a:r>
            <a:endParaRPr/>
          </a:p>
          <a:p>
            <a:pPr marL="457200" lvl="0" indent="-342900" algn="l" rtl="0">
              <a:spcBef>
                <a:spcPts val="0"/>
              </a:spcBef>
              <a:spcAft>
                <a:spcPts val="0"/>
              </a:spcAft>
              <a:buSzPts val="1800"/>
              <a:buChar char="●"/>
            </a:pPr>
            <a:r>
              <a:rPr lang="en"/>
              <a:t>Timing/forward momentum out-of-sync</a:t>
            </a:r>
            <a:endParaRPr/>
          </a:p>
          <a:p>
            <a:pPr marL="457200" lvl="0" indent="-342900" algn="l" rtl="0">
              <a:spcBef>
                <a:spcPts val="0"/>
              </a:spcBef>
              <a:spcAft>
                <a:spcPts val="0"/>
              </a:spcAft>
              <a:buSzPts val="1800"/>
              <a:buChar char="●"/>
            </a:pPr>
            <a:r>
              <a:rPr lang="en"/>
              <a:t>Expanding the scope</a:t>
            </a:r>
            <a:endParaRPr/>
          </a:p>
          <a:p>
            <a:pPr marL="457200" lvl="0" indent="-342900" algn="l" rtl="0">
              <a:spcBef>
                <a:spcPts val="0"/>
              </a:spcBef>
              <a:spcAft>
                <a:spcPts val="0"/>
              </a:spcAft>
              <a:buSzPts val="1800"/>
              <a:buChar char="●"/>
            </a:pPr>
            <a:r>
              <a:rPr lang="en"/>
              <a:t>Inclusive conversations that are internal and external to the libraries</a:t>
            </a:r>
            <a:endParaRPr/>
          </a:p>
          <a:p>
            <a:pPr marL="457200" lvl="0" indent="-342900" algn="l" rtl="0">
              <a:spcBef>
                <a:spcPts val="0"/>
              </a:spcBef>
              <a:spcAft>
                <a:spcPts val="0"/>
              </a:spcAft>
              <a:buSzPts val="1800"/>
              <a:buChar char="●"/>
            </a:pPr>
            <a:r>
              <a:rPr lang="en"/>
              <a:t>Finding times to meet</a:t>
            </a:r>
            <a:endParaRPr/>
          </a:p>
          <a:p>
            <a:pPr marL="0" lvl="0" indent="0" algn="l" rtl="0">
              <a:spcBef>
                <a:spcPts val="1200"/>
              </a:spcBef>
              <a:spcAft>
                <a:spcPts val="120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Where are we going</a:t>
            </a:r>
            <a:endParaRPr/>
          </a:p>
        </p:txBody>
      </p:sp>
      <p:sp>
        <p:nvSpPr>
          <p:cNvPr id="316" name="Google Shape;316;p4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t>Continue to influence each other and set examples for what is possible</a:t>
            </a:r>
            <a:endParaRPr b="1"/>
          </a:p>
          <a:p>
            <a:pPr marL="0" lvl="0" indent="0" algn="l" rtl="0">
              <a:spcBef>
                <a:spcPts val="1200"/>
              </a:spcBef>
              <a:spcAft>
                <a:spcPts val="0"/>
              </a:spcAft>
              <a:buNone/>
            </a:pPr>
            <a:r>
              <a:rPr lang="en" b="1"/>
              <a:t>Our policies and processes are still a work in progress</a:t>
            </a:r>
            <a:endParaRPr b="1"/>
          </a:p>
          <a:p>
            <a:pPr marL="0" lvl="0" indent="0" algn="l" rtl="0">
              <a:spcBef>
                <a:spcPts val="1200"/>
              </a:spcBef>
              <a:spcAft>
                <a:spcPts val="0"/>
              </a:spcAft>
              <a:buNone/>
            </a:pPr>
            <a:r>
              <a:rPr lang="en" b="1"/>
              <a:t>Looking ahead</a:t>
            </a:r>
            <a:endParaRPr b="1"/>
          </a:p>
          <a:p>
            <a:pPr marL="457200" lvl="0" indent="-342900" algn="l" rtl="0">
              <a:spcBef>
                <a:spcPts val="1200"/>
              </a:spcBef>
              <a:spcAft>
                <a:spcPts val="0"/>
              </a:spcAft>
              <a:buSzPts val="1800"/>
              <a:buChar char="●"/>
            </a:pPr>
            <a:r>
              <a:rPr lang="en"/>
              <a:t>In-person meetings?</a:t>
            </a:r>
            <a:endParaRPr/>
          </a:p>
          <a:p>
            <a:pPr marL="457200" lvl="0" indent="-342900" algn="l" rtl="0">
              <a:spcBef>
                <a:spcPts val="0"/>
              </a:spcBef>
              <a:spcAft>
                <a:spcPts val="0"/>
              </a:spcAft>
              <a:buSzPts val="1800"/>
              <a:buChar char="●"/>
            </a:pPr>
            <a:r>
              <a:rPr lang="en"/>
              <a:t>More formal approach?</a:t>
            </a:r>
            <a:endParaRPr/>
          </a:p>
        </p:txBody>
      </p:sp>
      <p:pic>
        <p:nvPicPr>
          <p:cNvPr id="317" name="Google Shape;317;p42" descr="close up of lane lines on a highway" title="lane lines"/>
          <p:cNvPicPr preferRelativeResize="0"/>
          <p:nvPr/>
        </p:nvPicPr>
        <p:blipFill>
          <a:blip r:embed="rId3">
            <a:alphaModFix/>
          </a:blip>
          <a:stretch>
            <a:fillRect/>
          </a:stretch>
        </p:blipFill>
        <p:spPr>
          <a:xfrm>
            <a:off x="6645800" y="1788300"/>
            <a:ext cx="2186501" cy="2915324"/>
          </a:xfrm>
          <a:prstGeom prst="rect">
            <a:avLst/>
          </a:prstGeom>
          <a:noFill/>
          <a:ln>
            <a:noFill/>
          </a:ln>
        </p:spPr>
      </p:pic>
      <p:sp>
        <p:nvSpPr>
          <p:cNvPr id="318" name="Google Shape;318;p42"/>
          <p:cNvSpPr txBox="1"/>
          <p:nvPr/>
        </p:nvSpPr>
        <p:spPr>
          <a:xfrm>
            <a:off x="7146300" y="4703625"/>
            <a:ext cx="16860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t>CC0 1.0 https://flic.kr/p/57igrk</a:t>
            </a:r>
            <a:endParaRPr sz="7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are Research Data Management Services?</a:t>
            </a:r>
            <a:endParaRPr/>
          </a:p>
        </p:txBody>
      </p:sp>
      <p:sp>
        <p:nvSpPr>
          <p:cNvPr id="74" name="Google Shape;74;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457200" lvl="0" indent="-325755" algn="l" rtl="0">
              <a:spcBef>
                <a:spcPts val="0"/>
              </a:spcBef>
              <a:spcAft>
                <a:spcPts val="0"/>
              </a:spcAft>
              <a:buSzPct val="100000"/>
              <a:buChar char="●"/>
            </a:pPr>
            <a:r>
              <a:rPr lang="en"/>
              <a:t>Research data = data used in (or produced by) academic research</a:t>
            </a:r>
            <a:endParaRPr/>
          </a:p>
          <a:p>
            <a:pPr marL="914400" lvl="1" indent="-304165" algn="l" rtl="0">
              <a:spcBef>
                <a:spcPts val="0"/>
              </a:spcBef>
              <a:spcAft>
                <a:spcPts val="0"/>
              </a:spcAft>
              <a:buSzPct val="100000"/>
              <a:buChar char="○"/>
            </a:pPr>
            <a:r>
              <a:rPr lang="en"/>
              <a:t>Data that are used as </a:t>
            </a:r>
            <a:r>
              <a:rPr lang="en" b="1"/>
              <a:t>primary sources to support technical or scientific enquiry, research, scholarship, or artistic activity</a:t>
            </a:r>
            <a:r>
              <a:rPr lang="en"/>
              <a:t>, and that are used as evidence in the research process and/or are commonly accepted in the research community as necessary to validate research findings and results (</a:t>
            </a:r>
            <a:r>
              <a:rPr lang="en" u="sng">
                <a:solidFill>
                  <a:schemeClr val="hlink"/>
                </a:solidFill>
                <a:hlinkClick r:id="rId3"/>
              </a:rPr>
              <a:t>CASRAI RDM glossary</a:t>
            </a:r>
            <a:r>
              <a:rPr lang="en"/>
              <a:t>)</a:t>
            </a:r>
            <a:br>
              <a:rPr lang="en"/>
            </a:br>
            <a:endParaRPr/>
          </a:p>
          <a:p>
            <a:pPr marL="457200" lvl="0" indent="-325755" algn="l" rtl="0">
              <a:spcBef>
                <a:spcPts val="0"/>
              </a:spcBef>
              <a:spcAft>
                <a:spcPts val="0"/>
              </a:spcAft>
              <a:buSzPct val="100000"/>
              <a:buChar char="●"/>
            </a:pPr>
            <a:r>
              <a:rPr lang="en"/>
              <a:t>Research data management</a:t>
            </a:r>
            <a:endParaRPr/>
          </a:p>
          <a:p>
            <a:pPr marL="914400" lvl="1" indent="-304165" algn="l" rtl="0">
              <a:spcBef>
                <a:spcPts val="0"/>
              </a:spcBef>
              <a:spcAft>
                <a:spcPts val="0"/>
              </a:spcAft>
              <a:buSzPct val="100000"/>
              <a:buChar char="○"/>
            </a:pPr>
            <a:r>
              <a:rPr lang="en"/>
              <a:t>processes undertaken to create </a:t>
            </a:r>
            <a:r>
              <a:rPr lang="en" b="1"/>
              <a:t>organized, documented, accessible, and reusable </a:t>
            </a:r>
            <a:r>
              <a:rPr lang="en"/>
              <a:t>quality research data (</a:t>
            </a:r>
            <a:r>
              <a:rPr lang="en" u="sng">
                <a:solidFill>
                  <a:schemeClr val="hlink"/>
                </a:solidFill>
                <a:hlinkClick r:id="rId4"/>
              </a:rPr>
              <a:t>ALA Keeping up with RDM, Corti et al., 2014</a:t>
            </a:r>
            <a:r>
              <a:rPr lang="en"/>
              <a:t>)</a:t>
            </a:r>
            <a:br>
              <a:rPr lang="en"/>
            </a:br>
            <a:endParaRPr/>
          </a:p>
          <a:p>
            <a:pPr marL="457200" lvl="0" indent="-325755" algn="l" rtl="0">
              <a:spcBef>
                <a:spcPts val="0"/>
              </a:spcBef>
              <a:spcAft>
                <a:spcPts val="0"/>
              </a:spcAft>
              <a:buSzPct val="100000"/>
              <a:buChar char="●"/>
            </a:pPr>
            <a:r>
              <a:rPr lang="en"/>
              <a:t>Research data management services</a:t>
            </a: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pic>
        <p:nvPicPr>
          <p:cNvPr id="75" name="Google Shape;75;p15"/>
          <p:cNvPicPr preferRelativeResize="0"/>
          <p:nvPr/>
        </p:nvPicPr>
        <p:blipFill>
          <a:blip r:embed="rId5">
            <a:alphaModFix/>
          </a:blip>
          <a:stretch>
            <a:fillRect/>
          </a:stretch>
        </p:blipFill>
        <p:spPr>
          <a:xfrm>
            <a:off x="501150" y="3302400"/>
            <a:ext cx="5505450" cy="1581150"/>
          </a:xfrm>
          <a:prstGeom prst="rect">
            <a:avLst/>
          </a:prstGeom>
          <a:noFill/>
          <a:ln>
            <a:noFill/>
          </a:ln>
        </p:spPr>
      </p:pic>
      <p:sp>
        <p:nvSpPr>
          <p:cNvPr id="76" name="Google Shape;76;p15"/>
          <p:cNvSpPr txBox="1"/>
          <p:nvPr/>
        </p:nvSpPr>
        <p:spPr>
          <a:xfrm>
            <a:off x="6203400" y="2871050"/>
            <a:ext cx="2940600" cy="2324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solidFill>
                  <a:schemeClr val="dk2"/>
                </a:solidFill>
              </a:rPr>
              <a:t>Why?</a:t>
            </a:r>
            <a:endParaRPr>
              <a:solidFill>
                <a:schemeClr val="dk2"/>
              </a:solidFill>
            </a:endParaRPr>
          </a:p>
          <a:p>
            <a:pPr marL="457200" lvl="0" indent="-342900" algn="l" rtl="0">
              <a:lnSpc>
                <a:spcPct val="115000"/>
              </a:lnSpc>
              <a:spcBef>
                <a:spcPts val="1200"/>
              </a:spcBef>
              <a:spcAft>
                <a:spcPts val="0"/>
              </a:spcAft>
              <a:buClr>
                <a:schemeClr val="dk2"/>
              </a:buClr>
              <a:buSzPts val="1800"/>
              <a:buChar char="●"/>
            </a:pPr>
            <a:r>
              <a:rPr lang="en">
                <a:solidFill>
                  <a:schemeClr val="dk2"/>
                </a:solidFill>
              </a:rPr>
              <a:t>Massive amounts of info that needs processing</a:t>
            </a:r>
            <a:endParaRPr>
              <a:solidFill>
                <a:schemeClr val="dk2"/>
              </a:solidFill>
            </a:endParaRPr>
          </a:p>
          <a:p>
            <a:pPr marL="457200" lvl="0" indent="-342900" algn="l" rtl="0">
              <a:lnSpc>
                <a:spcPct val="115000"/>
              </a:lnSpc>
              <a:spcBef>
                <a:spcPts val="0"/>
              </a:spcBef>
              <a:spcAft>
                <a:spcPts val="0"/>
              </a:spcAft>
              <a:buClr>
                <a:schemeClr val="dk2"/>
              </a:buClr>
              <a:buSzPts val="1800"/>
              <a:buChar char="●"/>
            </a:pPr>
            <a:r>
              <a:rPr lang="en">
                <a:solidFill>
                  <a:schemeClr val="dk2"/>
                </a:solidFill>
              </a:rPr>
              <a:t>Data sharing mandates</a:t>
            </a:r>
            <a:endParaRPr>
              <a:solidFill>
                <a:schemeClr val="dk2"/>
              </a:solidFill>
            </a:endParaRPr>
          </a:p>
          <a:p>
            <a:pPr marL="457200" lvl="0" indent="-342900" algn="l" rtl="0">
              <a:lnSpc>
                <a:spcPct val="115000"/>
              </a:lnSpc>
              <a:spcBef>
                <a:spcPts val="0"/>
              </a:spcBef>
              <a:spcAft>
                <a:spcPts val="0"/>
              </a:spcAft>
              <a:buClr>
                <a:schemeClr val="dk2"/>
              </a:buClr>
              <a:buSzPts val="1800"/>
              <a:buChar char="●"/>
            </a:pPr>
            <a:r>
              <a:rPr lang="en">
                <a:solidFill>
                  <a:schemeClr val="dk2"/>
                </a:solidFill>
              </a:rPr>
              <a:t>FAIR</a:t>
            </a:r>
            <a:endParaRPr>
              <a:solidFill>
                <a:schemeClr val="dk2"/>
              </a:solidFill>
            </a:endParaRPr>
          </a:p>
          <a:p>
            <a:pPr marL="457200" lvl="0" indent="-342900" algn="l" rtl="0">
              <a:lnSpc>
                <a:spcPct val="115000"/>
              </a:lnSpc>
              <a:spcBef>
                <a:spcPts val="0"/>
              </a:spcBef>
              <a:spcAft>
                <a:spcPts val="0"/>
              </a:spcAft>
              <a:buClr>
                <a:schemeClr val="dk2"/>
              </a:buClr>
              <a:buSzPts val="1800"/>
              <a:buChar char="●"/>
            </a:pPr>
            <a:r>
              <a:rPr lang="en">
                <a:solidFill>
                  <a:schemeClr val="dk2"/>
                </a:solidFill>
              </a:rPr>
              <a:t>Greater research impact, reproducibility</a:t>
            </a:r>
            <a:endParaRPr>
              <a:solidFill>
                <a:schemeClr val="dk2"/>
              </a:solidFill>
            </a:endParaRPr>
          </a:p>
        </p:txBody>
      </p:sp>
      <p:sp>
        <p:nvSpPr>
          <p:cNvPr id="77" name="Google Shape;77;p15"/>
          <p:cNvSpPr txBox="1"/>
          <p:nvPr/>
        </p:nvSpPr>
        <p:spPr>
          <a:xfrm>
            <a:off x="501150" y="3915975"/>
            <a:ext cx="57024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dk1"/>
                </a:solidFill>
              </a:rPr>
              <a:t>Data collection protocols, pipelines                              organization, machine readability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Summary</a:t>
            </a:r>
            <a:endParaRPr/>
          </a:p>
        </p:txBody>
      </p:sp>
      <p:sp>
        <p:nvSpPr>
          <p:cNvPr id="324" name="Google Shape;324;p43"/>
          <p:cNvSpPr txBox="1">
            <a:spLocks noGrp="1"/>
          </p:cNvSpPr>
          <p:nvPr>
            <p:ph type="body" idx="1"/>
          </p:nvPr>
        </p:nvSpPr>
        <p:spPr>
          <a:xfrm>
            <a:off x="311700" y="1152475"/>
            <a:ext cx="8520600" cy="37350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UArizona, ASU, and NAU have been collaborating on RDM issues </a:t>
            </a:r>
            <a:endParaRPr/>
          </a:p>
          <a:p>
            <a:pPr marL="457200" lvl="0" indent="-342900" algn="l" rtl="0">
              <a:spcBef>
                <a:spcPts val="0"/>
              </a:spcBef>
              <a:spcAft>
                <a:spcPts val="0"/>
              </a:spcAft>
              <a:buSzPts val="1800"/>
              <a:buChar char="●"/>
            </a:pPr>
            <a:r>
              <a:rPr lang="en"/>
              <a:t>Coordinated efforts have helped each institution address these issues</a:t>
            </a:r>
            <a:endParaRPr/>
          </a:p>
          <a:p>
            <a:pPr marL="457200" lvl="0" indent="-342900" algn="l" rtl="0">
              <a:spcBef>
                <a:spcPts val="0"/>
              </a:spcBef>
              <a:spcAft>
                <a:spcPts val="0"/>
              </a:spcAft>
              <a:buSzPts val="1800"/>
              <a:buChar char="●"/>
            </a:pPr>
            <a:r>
              <a:rPr lang="en"/>
              <a:t>Collaboration structure proved useful during pandemic lockdowns </a:t>
            </a:r>
            <a:endParaRPr/>
          </a:p>
          <a:p>
            <a:pPr marL="457200" lvl="0" indent="-342900" algn="l" rtl="0">
              <a:spcBef>
                <a:spcPts val="0"/>
              </a:spcBef>
              <a:spcAft>
                <a:spcPts val="0"/>
              </a:spcAft>
              <a:buSzPts val="1800"/>
              <a:buChar char="●"/>
            </a:pPr>
            <a:r>
              <a:rPr lang="en"/>
              <a:t>Impacts</a:t>
            </a:r>
            <a:endParaRPr/>
          </a:p>
          <a:p>
            <a:pPr marL="914400" lvl="1" indent="-317500" algn="l" rtl="0">
              <a:spcBef>
                <a:spcPts val="0"/>
              </a:spcBef>
              <a:spcAft>
                <a:spcPts val="0"/>
              </a:spcAft>
              <a:buSzPts val="1400"/>
              <a:buChar char="○"/>
            </a:pPr>
            <a:r>
              <a:rPr lang="en"/>
              <a:t>Expertise sharing</a:t>
            </a:r>
            <a:endParaRPr/>
          </a:p>
          <a:p>
            <a:pPr marL="914400" lvl="1" indent="-317500" algn="l" rtl="0">
              <a:spcBef>
                <a:spcPts val="0"/>
              </a:spcBef>
              <a:spcAft>
                <a:spcPts val="0"/>
              </a:spcAft>
              <a:buSzPts val="1400"/>
              <a:buChar char="○"/>
            </a:pPr>
            <a:r>
              <a:rPr lang="en"/>
              <a:t>Strengthened connections</a:t>
            </a:r>
            <a:endParaRPr/>
          </a:p>
          <a:p>
            <a:pPr marL="914400" lvl="1" indent="-317500" algn="l" rtl="0">
              <a:spcBef>
                <a:spcPts val="0"/>
              </a:spcBef>
              <a:spcAft>
                <a:spcPts val="0"/>
              </a:spcAft>
              <a:buSzPts val="1400"/>
              <a:buChar char="○"/>
            </a:pPr>
            <a:r>
              <a:rPr lang="en"/>
              <a:t>UArizona’s ReDATA and ASU’s Data Repository and a Tri-U data policy proposal</a:t>
            </a:r>
            <a:endParaRPr/>
          </a:p>
          <a:p>
            <a:pPr marL="457200" lvl="0" indent="-342900" algn="l" rtl="0">
              <a:spcBef>
                <a:spcPts val="0"/>
              </a:spcBef>
              <a:spcAft>
                <a:spcPts val="0"/>
              </a:spcAft>
              <a:buSzPts val="1800"/>
              <a:buChar char="●"/>
            </a:pPr>
            <a:r>
              <a:rPr lang="en"/>
              <a:t>Takeaways</a:t>
            </a:r>
            <a:endParaRPr/>
          </a:p>
          <a:p>
            <a:pPr marL="914400" lvl="1" indent="-317500" algn="l" rtl="0">
              <a:spcBef>
                <a:spcPts val="0"/>
              </a:spcBef>
              <a:spcAft>
                <a:spcPts val="0"/>
              </a:spcAft>
              <a:buSzPts val="1400"/>
              <a:buChar char="○"/>
            </a:pPr>
            <a:r>
              <a:rPr lang="en"/>
              <a:t>Availability of public data for teaching and research</a:t>
            </a:r>
            <a:endParaRPr/>
          </a:p>
          <a:p>
            <a:pPr marL="914400" lvl="1" indent="-317500" algn="l" rtl="0">
              <a:spcBef>
                <a:spcPts val="0"/>
              </a:spcBef>
              <a:spcAft>
                <a:spcPts val="0"/>
              </a:spcAft>
              <a:buSzPts val="1400"/>
              <a:buChar char="○"/>
            </a:pPr>
            <a:r>
              <a:rPr lang="en"/>
              <a:t>Window into RDM at Arizona’s universities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Thank you! You can find us at:</a:t>
            </a:r>
            <a:endParaRPr/>
          </a:p>
        </p:txBody>
      </p:sp>
      <p:pic>
        <p:nvPicPr>
          <p:cNvPr id="330" name="Google Shape;330;p44"/>
          <p:cNvPicPr preferRelativeResize="0"/>
          <p:nvPr/>
        </p:nvPicPr>
        <p:blipFill>
          <a:blip r:embed="rId3">
            <a:alphaModFix/>
          </a:blip>
          <a:stretch>
            <a:fillRect/>
          </a:stretch>
        </p:blipFill>
        <p:spPr>
          <a:xfrm>
            <a:off x="1607125" y="2294824"/>
            <a:ext cx="1203044" cy="1007600"/>
          </a:xfrm>
          <a:prstGeom prst="rect">
            <a:avLst/>
          </a:prstGeom>
          <a:noFill/>
          <a:ln>
            <a:noFill/>
          </a:ln>
        </p:spPr>
      </p:pic>
      <p:pic>
        <p:nvPicPr>
          <p:cNvPr id="331" name="Google Shape;331;p44"/>
          <p:cNvPicPr preferRelativeResize="0"/>
          <p:nvPr/>
        </p:nvPicPr>
        <p:blipFill>
          <a:blip r:embed="rId4">
            <a:alphaModFix/>
          </a:blip>
          <a:stretch>
            <a:fillRect/>
          </a:stretch>
        </p:blipFill>
        <p:spPr>
          <a:xfrm>
            <a:off x="1572576" y="1171592"/>
            <a:ext cx="1272150" cy="877708"/>
          </a:xfrm>
          <a:prstGeom prst="rect">
            <a:avLst/>
          </a:prstGeom>
          <a:noFill/>
          <a:ln>
            <a:noFill/>
          </a:ln>
        </p:spPr>
      </p:pic>
      <p:pic>
        <p:nvPicPr>
          <p:cNvPr id="332" name="Google Shape;332;p44"/>
          <p:cNvPicPr preferRelativeResize="0"/>
          <p:nvPr/>
        </p:nvPicPr>
        <p:blipFill>
          <a:blip r:embed="rId5">
            <a:alphaModFix/>
          </a:blip>
          <a:stretch>
            <a:fillRect/>
          </a:stretch>
        </p:blipFill>
        <p:spPr>
          <a:xfrm>
            <a:off x="1582187" y="3547949"/>
            <a:ext cx="1458933" cy="925400"/>
          </a:xfrm>
          <a:prstGeom prst="rect">
            <a:avLst/>
          </a:prstGeom>
          <a:noFill/>
          <a:ln>
            <a:noFill/>
          </a:ln>
        </p:spPr>
      </p:pic>
      <p:pic>
        <p:nvPicPr>
          <p:cNvPr id="333" name="Google Shape;333;p44"/>
          <p:cNvPicPr preferRelativeResize="0"/>
          <p:nvPr/>
        </p:nvPicPr>
        <p:blipFill>
          <a:blip r:embed="rId6">
            <a:alphaModFix/>
          </a:blip>
          <a:stretch>
            <a:fillRect/>
          </a:stretch>
        </p:blipFill>
        <p:spPr>
          <a:xfrm>
            <a:off x="311697" y="1152472"/>
            <a:ext cx="1007600" cy="1007600"/>
          </a:xfrm>
          <a:prstGeom prst="rect">
            <a:avLst/>
          </a:prstGeom>
          <a:noFill/>
          <a:ln>
            <a:noFill/>
          </a:ln>
        </p:spPr>
      </p:pic>
      <p:pic>
        <p:nvPicPr>
          <p:cNvPr id="334" name="Google Shape;334;p44"/>
          <p:cNvPicPr preferRelativeResize="0"/>
          <p:nvPr/>
        </p:nvPicPr>
        <p:blipFill rotWithShape="1">
          <a:blip r:embed="rId7">
            <a:alphaModFix/>
          </a:blip>
          <a:srcRect b="17273"/>
          <a:stretch/>
        </p:blipFill>
        <p:spPr>
          <a:xfrm>
            <a:off x="311700" y="2251300"/>
            <a:ext cx="1046100" cy="1153876"/>
          </a:xfrm>
          <a:prstGeom prst="rect">
            <a:avLst/>
          </a:prstGeom>
          <a:noFill/>
          <a:ln>
            <a:noFill/>
          </a:ln>
        </p:spPr>
      </p:pic>
      <p:pic>
        <p:nvPicPr>
          <p:cNvPr id="335" name="Google Shape;335;p44"/>
          <p:cNvPicPr preferRelativeResize="0"/>
          <p:nvPr/>
        </p:nvPicPr>
        <p:blipFill>
          <a:blip r:embed="rId8">
            <a:alphaModFix/>
          </a:blip>
          <a:stretch>
            <a:fillRect/>
          </a:stretch>
        </p:blipFill>
        <p:spPr>
          <a:xfrm>
            <a:off x="311699" y="3496400"/>
            <a:ext cx="1046100" cy="1110680"/>
          </a:xfrm>
          <a:prstGeom prst="rect">
            <a:avLst/>
          </a:prstGeom>
          <a:noFill/>
          <a:ln>
            <a:noFill/>
          </a:ln>
        </p:spPr>
      </p:pic>
      <p:sp>
        <p:nvSpPr>
          <p:cNvPr id="336" name="Google Shape;336;p44"/>
          <p:cNvSpPr txBox="1"/>
          <p:nvPr/>
        </p:nvSpPr>
        <p:spPr>
          <a:xfrm>
            <a:off x="3464350" y="2282725"/>
            <a:ext cx="5248500" cy="1143600"/>
          </a:xfrm>
          <a:prstGeom prst="rect">
            <a:avLst/>
          </a:prstGeom>
          <a:noFill/>
          <a:ln>
            <a:noFill/>
          </a:ln>
        </p:spPr>
        <p:txBody>
          <a:bodyPr spcFirstLastPara="1" wrap="square" lIns="91425" tIns="91425" rIns="91425" bIns="91425" anchor="t" anchorCtr="0">
            <a:spAutoFit/>
          </a:bodyPr>
          <a:lstStyle/>
          <a:p>
            <a:pPr marL="457200" lvl="0" indent="-317500" algn="l" rtl="0">
              <a:lnSpc>
                <a:spcPct val="115000"/>
              </a:lnSpc>
              <a:spcBef>
                <a:spcPts val="0"/>
              </a:spcBef>
              <a:spcAft>
                <a:spcPts val="0"/>
              </a:spcAft>
              <a:buSzPts val="1400"/>
              <a:buChar char="●"/>
            </a:pPr>
            <a:r>
              <a:rPr lang="en" u="sng">
                <a:solidFill>
                  <a:schemeClr val="hlink"/>
                </a:solidFill>
                <a:hlinkClick r:id="rId9"/>
              </a:rPr>
              <a:t>https://data.library.arizona.edu/data-management</a:t>
            </a:r>
            <a:endParaRPr/>
          </a:p>
          <a:p>
            <a:pPr marL="457200" lvl="0" indent="-317500" algn="l" rtl="0">
              <a:lnSpc>
                <a:spcPct val="115000"/>
              </a:lnSpc>
              <a:spcBef>
                <a:spcPts val="0"/>
              </a:spcBef>
              <a:spcAft>
                <a:spcPts val="0"/>
              </a:spcAft>
              <a:buSzPts val="1400"/>
              <a:buChar char="●"/>
            </a:pPr>
            <a:r>
              <a:rPr lang="en" u="sng">
                <a:solidFill>
                  <a:schemeClr val="hlink"/>
                </a:solidFill>
                <a:hlinkClick r:id="rId10"/>
              </a:rPr>
              <a:t>https://arizona.figshare.com</a:t>
            </a:r>
            <a:r>
              <a:rPr lang="en"/>
              <a:t> (ReDATA)</a:t>
            </a:r>
            <a:endParaRPr/>
          </a:p>
          <a:p>
            <a:pPr marL="457200" lvl="0" indent="-317500" algn="l" rtl="0">
              <a:lnSpc>
                <a:spcPct val="115000"/>
              </a:lnSpc>
              <a:spcBef>
                <a:spcPts val="0"/>
              </a:spcBef>
              <a:spcAft>
                <a:spcPts val="0"/>
              </a:spcAft>
              <a:buSzPts val="1400"/>
              <a:buChar char="●"/>
            </a:pPr>
            <a:r>
              <a:rPr lang="en" u="sng">
                <a:solidFill>
                  <a:schemeClr val="hlink"/>
                </a:solidFill>
                <a:hlinkClick r:id="rId11"/>
              </a:rPr>
              <a:t>frios@arizona.edu</a:t>
            </a:r>
            <a:r>
              <a:rPr lang="en"/>
              <a:t> </a:t>
            </a:r>
            <a:endParaRPr/>
          </a:p>
          <a:p>
            <a:pPr marL="0" lvl="0" indent="0" algn="l" rtl="0">
              <a:spcBef>
                <a:spcPts val="0"/>
              </a:spcBef>
              <a:spcAft>
                <a:spcPts val="0"/>
              </a:spcAft>
              <a:buNone/>
            </a:pPr>
            <a:endParaRPr/>
          </a:p>
        </p:txBody>
      </p:sp>
      <p:sp>
        <p:nvSpPr>
          <p:cNvPr id="337" name="Google Shape;337;p44"/>
          <p:cNvSpPr txBox="1"/>
          <p:nvPr/>
        </p:nvSpPr>
        <p:spPr>
          <a:xfrm>
            <a:off x="3492550" y="1126875"/>
            <a:ext cx="5192100" cy="10467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Char char="●"/>
            </a:pPr>
            <a:r>
              <a:rPr lang="en" b="1"/>
              <a:t>ASU Research Data Repository </a:t>
            </a:r>
            <a:r>
              <a:rPr lang="en" u="sng">
                <a:solidFill>
                  <a:schemeClr val="hlink"/>
                </a:solidFill>
                <a:hlinkClick r:id="rId12"/>
              </a:rPr>
              <a:t>Dataverse.asu.edu</a:t>
            </a:r>
            <a:endParaRPr/>
          </a:p>
          <a:p>
            <a:pPr marL="457200" lvl="0" indent="-317500" algn="l" rtl="0">
              <a:spcBef>
                <a:spcPts val="0"/>
              </a:spcBef>
              <a:spcAft>
                <a:spcPts val="0"/>
              </a:spcAft>
              <a:buSzPts val="1400"/>
              <a:buChar char="●"/>
            </a:pPr>
            <a:r>
              <a:rPr lang="en" u="sng">
                <a:solidFill>
                  <a:schemeClr val="hlink"/>
                </a:solidFill>
                <a:hlinkClick r:id="rId13"/>
              </a:rPr>
              <a:t>lib.asu.edu/research</a:t>
            </a:r>
            <a:endParaRPr/>
          </a:p>
          <a:p>
            <a:pPr marL="457200" lvl="0" indent="-317500" algn="l" rtl="0">
              <a:spcBef>
                <a:spcPts val="0"/>
              </a:spcBef>
              <a:spcAft>
                <a:spcPts val="0"/>
              </a:spcAft>
              <a:buSzPts val="1400"/>
              <a:buChar char="●"/>
            </a:pPr>
            <a:r>
              <a:rPr lang="en" u="sng">
                <a:solidFill>
                  <a:schemeClr val="hlink"/>
                </a:solidFill>
                <a:hlinkClick r:id="rId14"/>
              </a:rPr>
              <a:t>mharp@asu.edu</a:t>
            </a:r>
            <a:r>
              <a:rPr lang="en"/>
              <a:t> </a:t>
            </a:r>
            <a:br>
              <a:rPr lang="en"/>
            </a:br>
            <a:endParaRPr/>
          </a:p>
        </p:txBody>
      </p:sp>
      <p:sp>
        <p:nvSpPr>
          <p:cNvPr id="338" name="Google Shape;338;p44"/>
          <p:cNvSpPr txBox="1"/>
          <p:nvPr/>
        </p:nvSpPr>
        <p:spPr>
          <a:xfrm>
            <a:off x="3464350" y="3677675"/>
            <a:ext cx="3232800" cy="6156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Char char="●"/>
            </a:pPr>
            <a:r>
              <a:rPr lang="en" u="sng">
                <a:solidFill>
                  <a:schemeClr val="hlink"/>
                </a:solidFill>
                <a:hlinkClick r:id="rId15"/>
              </a:rPr>
              <a:t>OpenKnowledge.nau.edu</a:t>
            </a:r>
            <a:r>
              <a:rPr lang="en"/>
              <a:t> </a:t>
            </a:r>
            <a:endParaRPr/>
          </a:p>
          <a:p>
            <a:pPr marL="457200" lvl="0" indent="-317500" algn="l" rtl="0">
              <a:spcBef>
                <a:spcPts val="0"/>
              </a:spcBef>
              <a:spcAft>
                <a:spcPts val="0"/>
              </a:spcAft>
              <a:buSzPts val="1400"/>
              <a:buChar char="●"/>
            </a:pPr>
            <a:r>
              <a:rPr lang="en" u="sng">
                <a:solidFill>
                  <a:schemeClr val="hlink"/>
                </a:solidFill>
                <a:hlinkClick r:id="rId16"/>
              </a:rPr>
              <a:t>brittany.blanchard@nau.edu</a:t>
            </a:r>
            <a:r>
              <a:rPr lang="en"/>
              <a: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Poll</a:t>
            </a:r>
            <a:endParaRPr/>
          </a:p>
        </p:txBody>
      </p:sp>
      <p:sp>
        <p:nvSpPr>
          <p:cNvPr id="83" name="Google Shape;83;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u="sng">
                <a:solidFill>
                  <a:schemeClr val="hlink"/>
                </a:solidFill>
                <a:hlinkClick r:id="rId3"/>
              </a:rPr>
              <a:t>Did you know academic libraries often offer research data services?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Why are the libraries involved in this?</a:t>
            </a:r>
            <a:endParaRPr/>
          </a:p>
        </p:txBody>
      </p:sp>
      <p:sp>
        <p:nvSpPr>
          <p:cNvPr id="89" name="Google Shape;89;p17"/>
          <p:cNvSpPr txBox="1">
            <a:spLocks noGrp="1"/>
          </p:cNvSpPr>
          <p:nvPr>
            <p:ph type="body" idx="1"/>
          </p:nvPr>
        </p:nvSpPr>
        <p:spPr>
          <a:xfrm>
            <a:off x="311700" y="1098525"/>
            <a:ext cx="8520600" cy="34164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Char char="●"/>
            </a:pPr>
            <a:r>
              <a:rPr lang="en"/>
              <a:t>Information management is at the core of libraries</a:t>
            </a:r>
            <a:endParaRPr/>
          </a:p>
          <a:p>
            <a:pPr marL="914400" lvl="1" indent="-317500" algn="l" rtl="0">
              <a:spcBef>
                <a:spcPts val="0"/>
              </a:spcBef>
              <a:spcAft>
                <a:spcPts val="0"/>
              </a:spcAft>
              <a:buSzPts val="1400"/>
              <a:buChar char="○"/>
            </a:pPr>
            <a:r>
              <a:rPr lang="en"/>
              <a:t>Organization practices</a:t>
            </a:r>
            <a:endParaRPr/>
          </a:p>
          <a:p>
            <a:pPr marL="914400" lvl="1" indent="-317500" algn="l" rtl="0">
              <a:spcBef>
                <a:spcPts val="0"/>
              </a:spcBef>
              <a:spcAft>
                <a:spcPts val="0"/>
              </a:spcAft>
              <a:buSzPts val="1400"/>
              <a:buChar char="○"/>
            </a:pPr>
            <a:r>
              <a:rPr lang="en"/>
              <a:t>Long-term stewardship</a:t>
            </a:r>
            <a:endParaRPr/>
          </a:p>
          <a:p>
            <a:pPr marL="914400" lvl="1" indent="-317500" algn="l" rtl="0">
              <a:spcBef>
                <a:spcPts val="0"/>
              </a:spcBef>
              <a:spcAft>
                <a:spcPts val="0"/>
              </a:spcAft>
              <a:buSzPts val="1400"/>
              <a:buChar char="○"/>
            </a:pPr>
            <a:r>
              <a:rPr lang="en"/>
              <a:t>Finding stuff</a:t>
            </a:r>
            <a:br>
              <a:rPr lang="en"/>
            </a:br>
            <a:endParaRPr/>
          </a:p>
          <a:p>
            <a:pPr marL="457200" lvl="0" indent="-342900" algn="l" rtl="0">
              <a:spcBef>
                <a:spcPts val="0"/>
              </a:spcBef>
              <a:spcAft>
                <a:spcPts val="0"/>
              </a:spcAft>
              <a:buSzPts val="1800"/>
              <a:buChar char="●"/>
            </a:pPr>
            <a:r>
              <a:rPr lang="en"/>
              <a:t>Advocates for open access</a:t>
            </a:r>
            <a:endParaRPr/>
          </a:p>
          <a:p>
            <a:pPr marL="914400" lvl="1" indent="-317500" algn="l" rtl="0">
              <a:spcBef>
                <a:spcPts val="0"/>
              </a:spcBef>
              <a:spcAft>
                <a:spcPts val="0"/>
              </a:spcAft>
              <a:buSzPts val="1400"/>
              <a:buChar char="○"/>
            </a:pPr>
            <a:r>
              <a:rPr lang="en"/>
              <a:t>RDM helps with open data sharing</a:t>
            </a:r>
            <a:br>
              <a:rPr lang="en"/>
            </a:br>
            <a:endParaRPr/>
          </a:p>
          <a:p>
            <a:pPr marL="457200" lvl="0" indent="-342900" algn="l" rtl="0">
              <a:spcBef>
                <a:spcPts val="0"/>
              </a:spcBef>
              <a:spcAft>
                <a:spcPts val="0"/>
              </a:spcAft>
              <a:buSzPts val="1800"/>
              <a:buChar char="●"/>
            </a:pPr>
            <a:r>
              <a:rPr lang="en"/>
              <a:t>Scholarly communications</a:t>
            </a:r>
            <a:endParaRPr/>
          </a:p>
          <a:p>
            <a:pPr marL="914400" lvl="1" indent="-317500" algn="l" rtl="0">
              <a:spcBef>
                <a:spcPts val="0"/>
              </a:spcBef>
              <a:spcAft>
                <a:spcPts val="0"/>
              </a:spcAft>
              <a:buSzPts val="1400"/>
              <a:buChar char="○"/>
            </a:pPr>
            <a:r>
              <a:rPr lang="en"/>
              <a:t>Research data is a scholarly output</a:t>
            </a:r>
            <a:br>
              <a:rPr lang="en"/>
            </a:br>
            <a:endParaRPr/>
          </a:p>
          <a:p>
            <a:pPr marL="457200" lvl="0" indent="-342900" algn="l" rtl="0">
              <a:spcBef>
                <a:spcPts val="0"/>
              </a:spcBef>
              <a:spcAft>
                <a:spcPts val="0"/>
              </a:spcAft>
              <a:buSzPts val="1800"/>
              <a:buChar char="●"/>
            </a:pPr>
            <a:r>
              <a:rPr lang="en"/>
              <a:t>RDM support involves many stakeholders</a:t>
            </a:r>
            <a:endParaRPr/>
          </a:p>
          <a:p>
            <a:pPr marL="914400" lvl="1" indent="-317500" algn="l" rtl="0">
              <a:spcBef>
                <a:spcPts val="0"/>
              </a:spcBef>
              <a:spcAft>
                <a:spcPts val="0"/>
              </a:spcAft>
              <a:buSzPts val="1400"/>
              <a:buChar char="○"/>
            </a:pPr>
            <a:r>
              <a:rPr lang="en"/>
              <a:t>Library as a connector</a:t>
            </a:r>
            <a:endParaRPr/>
          </a:p>
        </p:txBody>
      </p:sp>
      <p:pic>
        <p:nvPicPr>
          <p:cNvPr id="90" name="Google Shape;90;p17"/>
          <p:cNvPicPr preferRelativeResize="0"/>
          <p:nvPr/>
        </p:nvPicPr>
        <p:blipFill rotWithShape="1">
          <a:blip r:embed="rId3">
            <a:alphaModFix/>
          </a:blip>
          <a:srcRect/>
          <a:stretch/>
        </p:blipFill>
        <p:spPr>
          <a:xfrm>
            <a:off x="5147600" y="2756425"/>
            <a:ext cx="3767125" cy="1439075"/>
          </a:xfrm>
          <a:prstGeom prst="rect">
            <a:avLst/>
          </a:prstGeom>
          <a:noFill/>
          <a:ln>
            <a:noFill/>
          </a:ln>
        </p:spPr>
      </p:pic>
      <p:pic>
        <p:nvPicPr>
          <p:cNvPr id="91" name="Google Shape;91;p17"/>
          <p:cNvPicPr preferRelativeResize="0"/>
          <p:nvPr/>
        </p:nvPicPr>
        <p:blipFill>
          <a:blip r:embed="rId4">
            <a:alphaModFix/>
          </a:blip>
          <a:stretch>
            <a:fillRect/>
          </a:stretch>
        </p:blipFill>
        <p:spPr>
          <a:xfrm>
            <a:off x="5474125" y="1430000"/>
            <a:ext cx="3358176" cy="10376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9"/>
          <p:cNvSpPr txBox="1">
            <a:spLocks noGrp="1"/>
          </p:cNvSpPr>
          <p:nvPr>
            <p:ph type="title"/>
          </p:nvPr>
        </p:nvSpPr>
        <p:spPr>
          <a:xfrm>
            <a:off x="311700" y="1007575"/>
            <a:ext cx="8520600" cy="8370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The UA/ASU/NAU Data Services Collaboration Group</a:t>
            </a:r>
            <a:endParaRPr/>
          </a:p>
        </p:txBody>
      </p:sp>
      <p:pic>
        <p:nvPicPr>
          <p:cNvPr id="107" name="Google Shape;107;p19"/>
          <p:cNvPicPr preferRelativeResize="0"/>
          <p:nvPr/>
        </p:nvPicPr>
        <p:blipFill>
          <a:blip r:embed="rId3">
            <a:alphaModFix/>
          </a:blip>
          <a:stretch>
            <a:fillRect/>
          </a:stretch>
        </p:blipFill>
        <p:spPr>
          <a:xfrm>
            <a:off x="3718849" y="2365197"/>
            <a:ext cx="1991889" cy="1668300"/>
          </a:xfrm>
          <a:prstGeom prst="rect">
            <a:avLst/>
          </a:prstGeom>
          <a:noFill/>
          <a:ln>
            <a:noFill/>
          </a:ln>
        </p:spPr>
      </p:pic>
      <p:pic>
        <p:nvPicPr>
          <p:cNvPr id="108" name="Google Shape;108;p19"/>
          <p:cNvPicPr preferRelativeResize="0"/>
          <p:nvPr/>
        </p:nvPicPr>
        <p:blipFill>
          <a:blip r:embed="rId4">
            <a:alphaModFix/>
          </a:blip>
          <a:stretch>
            <a:fillRect/>
          </a:stretch>
        </p:blipFill>
        <p:spPr>
          <a:xfrm>
            <a:off x="959675" y="2544151"/>
            <a:ext cx="1899313" cy="1310411"/>
          </a:xfrm>
          <a:prstGeom prst="rect">
            <a:avLst/>
          </a:prstGeom>
          <a:noFill/>
          <a:ln>
            <a:noFill/>
          </a:ln>
        </p:spPr>
      </p:pic>
      <p:pic>
        <p:nvPicPr>
          <p:cNvPr id="109" name="Google Shape;109;p19"/>
          <p:cNvPicPr preferRelativeResize="0"/>
          <p:nvPr/>
        </p:nvPicPr>
        <p:blipFill>
          <a:blip r:embed="rId5">
            <a:alphaModFix/>
          </a:blip>
          <a:stretch>
            <a:fillRect/>
          </a:stretch>
        </p:blipFill>
        <p:spPr>
          <a:xfrm>
            <a:off x="6481332" y="2622421"/>
            <a:ext cx="1819142" cy="115388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RDMS: University of Arizona Context</a:t>
            </a:r>
            <a:endParaRPr/>
          </a:p>
        </p:txBody>
      </p:sp>
      <p:pic>
        <p:nvPicPr>
          <p:cNvPr id="115" name="Google Shape;115;p20"/>
          <p:cNvPicPr preferRelativeResize="0"/>
          <p:nvPr/>
        </p:nvPicPr>
        <p:blipFill>
          <a:blip r:embed="rId3">
            <a:alphaModFix/>
          </a:blip>
          <a:stretch>
            <a:fillRect/>
          </a:stretch>
        </p:blipFill>
        <p:spPr>
          <a:xfrm>
            <a:off x="620250" y="960925"/>
            <a:ext cx="7903499" cy="4057824"/>
          </a:xfrm>
          <a:prstGeom prst="rect">
            <a:avLst/>
          </a:prstGeom>
          <a:noFill/>
          <a:ln>
            <a:noFill/>
          </a:ln>
        </p:spPr>
      </p:pic>
      <p:grpSp>
        <p:nvGrpSpPr>
          <p:cNvPr id="116" name="Google Shape;116;p20"/>
          <p:cNvGrpSpPr/>
          <p:nvPr/>
        </p:nvGrpSpPr>
        <p:grpSpPr>
          <a:xfrm>
            <a:off x="873175" y="1819638"/>
            <a:ext cx="2037000" cy="1059950"/>
            <a:chOff x="1207125" y="1444300"/>
            <a:chExt cx="2037000" cy="1059950"/>
          </a:xfrm>
        </p:grpSpPr>
        <p:sp>
          <p:nvSpPr>
            <p:cNvPr id="117" name="Google Shape;117;p20"/>
            <p:cNvSpPr/>
            <p:nvPr/>
          </p:nvSpPr>
          <p:spPr>
            <a:xfrm>
              <a:off x="1207125" y="1536450"/>
              <a:ext cx="2037000" cy="967800"/>
            </a:xfrm>
            <a:prstGeom prst="round2SameRect">
              <a:avLst>
                <a:gd name="adj1" fmla="val 16667"/>
                <a:gd name="adj2"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114300" lvl="0" indent="-196850" algn="l" rtl="0">
                <a:spcBef>
                  <a:spcPts val="0"/>
                </a:spcBef>
                <a:spcAft>
                  <a:spcPts val="0"/>
                </a:spcAft>
                <a:buSzPts val="1300"/>
                <a:buChar char="●"/>
              </a:pPr>
              <a:r>
                <a:rPr lang="en" sz="1300"/>
                <a:t>Data curation librarian position created</a:t>
              </a:r>
              <a:endParaRPr sz="1300"/>
            </a:p>
            <a:p>
              <a:pPr marL="114300" lvl="0" indent="-196850" algn="l" rtl="0">
                <a:spcBef>
                  <a:spcPts val="0"/>
                </a:spcBef>
                <a:spcAft>
                  <a:spcPts val="0"/>
                </a:spcAft>
                <a:buSzPts val="1300"/>
                <a:buChar char="●"/>
              </a:pPr>
              <a:r>
                <a:rPr lang="en" sz="1300"/>
                <a:t>DMPTool support</a:t>
              </a:r>
              <a:endParaRPr sz="1300"/>
            </a:p>
          </p:txBody>
        </p:sp>
        <p:sp>
          <p:nvSpPr>
            <p:cNvPr id="118" name="Google Shape;118;p20"/>
            <p:cNvSpPr/>
            <p:nvPr/>
          </p:nvSpPr>
          <p:spPr>
            <a:xfrm>
              <a:off x="1714075" y="1444300"/>
              <a:ext cx="1078500" cy="2058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1"/>
                  </a:solidFill>
                </a:rPr>
                <a:t>2011-2012</a:t>
              </a:r>
              <a:endParaRPr>
                <a:solidFill>
                  <a:schemeClr val="lt1"/>
                </a:solidFill>
              </a:endParaRPr>
            </a:p>
          </p:txBody>
        </p:sp>
      </p:grpSp>
      <p:grpSp>
        <p:nvGrpSpPr>
          <p:cNvPr id="119" name="Google Shape;119;p20"/>
          <p:cNvGrpSpPr/>
          <p:nvPr/>
        </p:nvGrpSpPr>
        <p:grpSpPr>
          <a:xfrm>
            <a:off x="907825" y="3222525"/>
            <a:ext cx="2037000" cy="1096825"/>
            <a:chOff x="1958675" y="2702825"/>
            <a:chExt cx="2037000" cy="1096825"/>
          </a:xfrm>
        </p:grpSpPr>
        <p:sp>
          <p:nvSpPr>
            <p:cNvPr id="120" name="Google Shape;120;p20"/>
            <p:cNvSpPr/>
            <p:nvPr/>
          </p:nvSpPr>
          <p:spPr>
            <a:xfrm>
              <a:off x="1958675" y="2831850"/>
              <a:ext cx="2037000" cy="967800"/>
            </a:xfrm>
            <a:prstGeom prst="round2SameRect">
              <a:avLst>
                <a:gd name="adj1" fmla="val 16667"/>
                <a:gd name="adj2"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114300" lvl="0" indent="-196850" algn="l" rtl="0">
                <a:spcBef>
                  <a:spcPts val="0"/>
                </a:spcBef>
                <a:spcAft>
                  <a:spcPts val="0"/>
                </a:spcAft>
                <a:buSzPts val="1300"/>
                <a:buChar char="●"/>
              </a:pPr>
              <a:r>
                <a:rPr lang="en" sz="1300"/>
                <a:t>Whitehouse OSTP Memo - public access mandate</a:t>
              </a:r>
              <a:endParaRPr sz="1300"/>
            </a:p>
          </p:txBody>
        </p:sp>
        <p:sp>
          <p:nvSpPr>
            <p:cNvPr id="121" name="Google Shape;121;p20"/>
            <p:cNvSpPr/>
            <p:nvPr/>
          </p:nvSpPr>
          <p:spPr>
            <a:xfrm>
              <a:off x="2663825" y="2702825"/>
              <a:ext cx="626700" cy="2058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1"/>
                  </a:solidFill>
                </a:rPr>
                <a:t>2013</a:t>
              </a:r>
              <a:endParaRPr>
                <a:solidFill>
                  <a:schemeClr val="lt1"/>
                </a:solidFill>
              </a:endParaRPr>
            </a:p>
          </p:txBody>
        </p:sp>
      </p:grpSp>
      <p:grpSp>
        <p:nvGrpSpPr>
          <p:cNvPr id="122" name="Google Shape;122;p20"/>
          <p:cNvGrpSpPr/>
          <p:nvPr/>
        </p:nvGrpSpPr>
        <p:grpSpPr>
          <a:xfrm>
            <a:off x="3415363" y="3076875"/>
            <a:ext cx="2037000" cy="1102550"/>
            <a:chOff x="4138975" y="2508450"/>
            <a:chExt cx="2037000" cy="1102550"/>
          </a:xfrm>
        </p:grpSpPr>
        <p:sp>
          <p:nvSpPr>
            <p:cNvPr id="123" name="Google Shape;123;p20"/>
            <p:cNvSpPr/>
            <p:nvPr/>
          </p:nvSpPr>
          <p:spPr>
            <a:xfrm>
              <a:off x="4138975" y="2643200"/>
              <a:ext cx="2037000" cy="967800"/>
            </a:xfrm>
            <a:prstGeom prst="round2SameRect">
              <a:avLst>
                <a:gd name="adj1" fmla="val 16667"/>
                <a:gd name="adj2"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114300" lvl="0" indent="-196850" algn="l" rtl="0">
                <a:spcBef>
                  <a:spcPts val="0"/>
                </a:spcBef>
                <a:spcAft>
                  <a:spcPts val="0"/>
                </a:spcAft>
                <a:buSzPts val="1300"/>
                <a:buChar char="●"/>
              </a:pPr>
              <a:r>
                <a:rPr lang="en" sz="1300"/>
                <a:t>Campus DM committee appointed</a:t>
              </a:r>
              <a:endParaRPr sz="1300"/>
            </a:p>
            <a:p>
              <a:pPr marL="114300" lvl="0" indent="-196850" algn="l" rtl="0">
                <a:spcBef>
                  <a:spcPts val="0"/>
                </a:spcBef>
                <a:spcAft>
                  <a:spcPts val="0"/>
                </a:spcAft>
                <a:buSzPts val="1300"/>
                <a:buChar char="●"/>
              </a:pPr>
              <a:r>
                <a:rPr lang="en" sz="1300"/>
                <a:t>Campus RDM survey</a:t>
              </a:r>
              <a:endParaRPr sz="1300"/>
            </a:p>
          </p:txBody>
        </p:sp>
        <p:sp>
          <p:nvSpPr>
            <p:cNvPr id="124" name="Google Shape;124;p20"/>
            <p:cNvSpPr/>
            <p:nvPr/>
          </p:nvSpPr>
          <p:spPr>
            <a:xfrm>
              <a:off x="4634725" y="2508450"/>
              <a:ext cx="1045500" cy="2058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1"/>
                  </a:solidFill>
                </a:rPr>
                <a:t>2013-2014</a:t>
              </a:r>
              <a:endParaRPr>
                <a:solidFill>
                  <a:schemeClr val="lt1"/>
                </a:solidFill>
              </a:endParaRPr>
            </a:p>
          </p:txBody>
        </p:sp>
      </p:grpSp>
      <p:grpSp>
        <p:nvGrpSpPr>
          <p:cNvPr id="125" name="Google Shape;125;p20"/>
          <p:cNvGrpSpPr/>
          <p:nvPr/>
        </p:nvGrpSpPr>
        <p:grpSpPr>
          <a:xfrm>
            <a:off x="3553500" y="1614013"/>
            <a:ext cx="2037000" cy="1102550"/>
            <a:chOff x="4138975" y="2508450"/>
            <a:chExt cx="2037000" cy="1102550"/>
          </a:xfrm>
        </p:grpSpPr>
        <p:sp>
          <p:nvSpPr>
            <p:cNvPr id="126" name="Google Shape;126;p20"/>
            <p:cNvSpPr/>
            <p:nvPr/>
          </p:nvSpPr>
          <p:spPr>
            <a:xfrm>
              <a:off x="4138975" y="2643200"/>
              <a:ext cx="2037000" cy="967800"/>
            </a:xfrm>
            <a:prstGeom prst="round2SameRect">
              <a:avLst>
                <a:gd name="adj1" fmla="val 16667"/>
                <a:gd name="adj2"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114300" lvl="0" indent="-196850" algn="l" rtl="0">
                <a:spcBef>
                  <a:spcPts val="0"/>
                </a:spcBef>
                <a:spcAft>
                  <a:spcPts val="0"/>
                </a:spcAft>
                <a:buSzPts val="1300"/>
                <a:buChar char="●"/>
              </a:pPr>
              <a:r>
                <a:rPr lang="en" sz="1300"/>
                <a:t>DMDC Pilot</a:t>
              </a:r>
              <a:endParaRPr sz="1300"/>
            </a:p>
            <a:p>
              <a:pPr marL="114300" lvl="0" indent="-196850" algn="l" rtl="0">
                <a:spcBef>
                  <a:spcPts val="0"/>
                </a:spcBef>
                <a:spcAft>
                  <a:spcPts val="0"/>
                </a:spcAft>
                <a:buSzPts val="1300"/>
                <a:buChar char="●"/>
              </a:pPr>
              <a:r>
                <a:rPr lang="en" sz="1300"/>
                <a:t>Public access wrk. grp</a:t>
              </a:r>
              <a:endParaRPr sz="1300"/>
            </a:p>
            <a:p>
              <a:pPr marL="114300" lvl="0" indent="-196850" algn="l" rtl="0">
                <a:spcBef>
                  <a:spcPts val="0"/>
                </a:spcBef>
                <a:spcAft>
                  <a:spcPts val="0"/>
                </a:spcAft>
                <a:buSzPts val="1300"/>
                <a:buChar char="●"/>
              </a:pPr>
              <a:r>
                <a:rPr lang="en" sz="1300"/>
                <a:t>RDM specialist hire</a:t>
              </a:r>
              <a:endParaRPr sz="1300"/>
            </a:p>
          </p:txBody>
        </p:sp>
        <p:sp>
          <p:nvSpPr>
            <p:cNvPr id="127" name="Google Shape;127;p20"/>
            <p:cNvSpPr/>
            <p:nvPr/>
          </p:nvSpPr>
          <p:spPr>
            <a:xfrm>
              <a:off x="4634725" y="2508450"/>
              <a:ext cx="1045500" cy="2058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1"/>
                  </a:solidFill>
                </a:rPr>
                <a:t>2015-2017</a:t>
              </a:r>
              <a:endParaRPr>
                <a:solidFill>
                  <a:schemeClr val="lt1"/>
                </a:solidFill>
              </a:endParaRPr>
            </a:p>
          </p:txBody>
        </p:sp>
      </p:grpSp>
      <p:grpSp>
        <p:nvGrpSpPr>
          <p:cNvPr id="128" name="Google Shape;128;p20"/>
          <p:cNvGrpSpPr/>
          <p:nvPr/>
        </p:nvGrpSpPr>
        <p:grpSpPr>
          <a:xfrm>
            <a:off x="6199425" y="1819650"/>
            <a:ext cx="2037000" cy="1096813"/>
            <a:chOff x="1958675" y="2702838"/>
            <a:chExt cx="2037000" cy="1096813"/>
          </a:xfrm>
        </p:grpSpPr>
        <p:sp>
          <p:nvSpPr>
            <p:cNvPr id="129" name="Google Shape;129;p20"/>
            <p:cNvSpPr/>
            <p:nvPr/>
          </p:nvSpPr>
          <p:spPr>
            <a:xfrm>
              <a:off x="1958675" y="2831850"/>
              <a:ext cx="2037000" cy="967800"/>
            </a:xfrm>
            <a:prstGeom prst="round2SameRect">
              <a:avLst>
                <a:gd name="adj1" fmla="val 16667"/>
                <a:gd name="adj2"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114300" lvl="0" indent="-196850" algn="l" rtl="0">
                <a:spcBef>
                  <a:spcPts val="0"/>
                </a:spcBef>
                <a:spcAft>
                  <a:spcPts val="0"/>
                </a:spcAft>
                <a:buSzPts val="1300"/>
                <a:buChar char="●"/>
              </a:pPr>
              <a:r>
                <a:rPr lang="en" sz="1300"/>
                <a:t>Open Science Framework</a:t>
              </a:r>
              <a:endParaRPr sz="1300"/>
            </a:p>
            <a:p>
              <a:pPr marL="114300" lvl="0" indent="-196850" algn="l" rtl="0">
                <a:spcBef>
                  <a:spcPts val="0"/>
                </a:spcBef>
                <a:spcAft>
                  <a:spcPts val="0"/>
                </a:spcAft>
                <a:buSzPts val="1300"/>
                <a:buChar char="●"/>
              </a:pPr>
              <a:r>
                <a:rPr lang="en" sz="1300"/>
                <a:t>ReDATA</a:t>
              </a:r>
              <a:endParaRPr sz="1300"/>
            </a:p>
          </p:txBody>
        </p:sp>
        <p:sp>
          <p:nvSpPr>
            <p:cNvPr id="130" name="Google Shape;130;p20"/>
            <p:cNvSpPr/>
            <p:nvPr/>
          </p:nvSpPr>
          <p:spPr>
            <a:xfrm>
              <a:off x="2391300" y="2702838"/>
              <a:ext cx="1078500" cy="2058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1"/>
                  </a:solidFill>
                </a:rPr>
                <a:t>2018-2020</a:t>
              </a:r>
              <a:endParaRPr>
                <a:solidFill>
                  <a:schemeClr val="lt1"/>
                </a:solidFill>
              </a:endParaRPr>
            </a:p>
          </p:txBody>
        </p:sp>
      </p:grpSp>
      <p:grpSp>
        <p:nvGrpSpPr>
          <p:cNvPr id="131" name="Google Shape;131;p20"/>
          <p:cNvGrpSpPr/>
          <p:nvPr/>
        </p:nvGrpSpPr>
        <p:grpSpPr>
          <a:xfrm>
            <a:off x="5922900" y="3312800"/>
            <a:ext cx="2037000" cy="1231527"/>
            <a:chOff x="1958675" y="2702838"/>
            <a:chExt cx="2037000" cy="1231527"/>
          </a:xfrm>
        </p:grpSpPr>
        <p:sp>
          <p:nvSpPr>
            <p:cNvPr id="132" name="Google Shape;132;p20"/>
            <p:cNvSpPr/>
            <p:nvPr/>
          </p:nvSpPr>
          <p:spPr>
            <a:xfrm>
              <a:off x="1958675" y="2831865"/>
              <a:ext cx="2037000" cy="1102500"/>
            </a:xfrm>
            <a:prstGeom prst="round2SameRect">
              <a:avLst>
                <a:gd name="adj1" fmla="val 16667"/>
                <a:gd name="adj2"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114300" lvl="0" indent="-196850" algn="l" rtl="0">
                <a:spcBef>
                  <a:spcPts val="0"/>
                </a:spcBef>
                <a:spcAft>
                  <a:spcPts val="0"/>
                </a:spcAft>
                <a:buSzPts val="1300"/>
                <a:buChar char="●"/>
              </a:pPr>
              <a:r>
                <a:rPr lang="en" sz="1300"/>
                <a:t>Indigenous data sovereignty</a:t>
              </a:r>
              <a:endParaRPr sz="1300"/>
            </a:p>
            <a:p>
              <a:pPr marL="114300" lvl="0" indent="-196850" algn="l" rtl="0">
                <a:spcBef>
                  <a:spcPts val="0"/>
                </a:spcBef>
                <a:spcAft>
                  <a:spcPts val="0"/>
                </a:spcAft>
                <a:buSzPts val="1300"/>
                <a:buChar char="●"/>
              </a:pPr>
              <a:r>
                <a:rPr lang="en" sz="1300"/>
                <a:t>Tri-U policy</a:t>
              </a:r>
              <a:endParaRPr sz="1300"/>
            </a:p>
            <a:p>
              <a:pPr marL="114300" lvl="0" indent="-196850" algn="l" rtl="0">
                <a:spcBef>
                  <a:spcPts val="0"/>
                </a:spcBef>
                <a:spcAft>
                  <a:spcPts val="0"/>
                </a:spcAft>
                <a:buSzPts val="1300"/>
                <a:buChar char="●"/>
              </a:pPr>
              <a:r>
                <a:rPr lang="en" sz="1300"/>
                <a:t>NIH DMSP policy </a:t>
              </a:r>
              <a:endParaRPr sz="1300"/>
            </a:p>
          </p:txBody>
        </p:sp>
        <p:sp>
          <p:nvSpPr>
            <p:cNvPr id="133" name="Google Shape;133;p20"/>
            <p:cNvSpPr/>
            <p:nvPr/>
          </p:nvSpPr>
          <p:spPr>
            <a:xfrm>
              <a:off x="2391300" y="2702838"/>
              <a:ext cx="1145100" cy="2058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1"/>
                  </a:solidFill>
                </a:rPr>
                <a:t>2021-2022+</a:t>
              </a:r>
              <a:endParaRPr>
                <a:solidFill>
                  <a:schemeClr val="lt1"/>
                </a:solidFill>
              </a:endParaRPr>
            </a:p>
          </p:txBody>
        </p:sp>
      </p:grpSp>
      <p:cxnSp>
        <p:nvCxnSpPr>
          <p:cNvPr id="134" name="Google Shape;134;p20"/>
          <p:cNvCxnSpPr>
            <a:stCxn id="117" idx="1"/>
            <a:endCxn id="121" idx="0"/>
          </p:cNvCxnSpPr>
          <p:nvPr/>
        </p:nvCxnSpPr>
        <p:spPr>
          <a:xfrm rot="-5400000" flipH="1">
            <a:off x="1737625" y="3033638"/>
            <a:ext cx="342900" cy="34800"/>
          </a:xfrm>
          <a:prstGeom prst="curvedConnector3">
            <a:avLst>
              <a:gd name="adj1" fmla="val 50008"/>
            </a:avLst>
          </a:prstGeom>
          <a:noFill/>
          <a:ln w="9525" cap="flat" cmpd="sng">
            <a:solidFill>
              <a:schemeClr val="dk2"/>
            </a:solidFill>
            <a:prstDash val="solid"/>
            <a:round/>
            <a:headEnd type="none" w="med" len="med"/>
            <a:tailEnd type="triangle" w="med" len="med"/>
          </a:ln>
        </p:spPr>
      </p:cxnSp>
      <p:cxnSp>
        <p:nvCxnSpPr>
          <p:cNvPr id="135" name="Google Shape;135;p20"/>
          <p:cNvCxnSpPr>
            <a:stCxn id="120" idx="0"/>
            <a:endCxn id="123" idx="2"/>
          </p:cNvCxnSpPr>
          <p:nvPr/>
        </p:nvCxnSpPr>
        <p:spPr>
          <a:xfrm rot="10800000" flipH="1">
            <a:off x="2944825" y="3695650"/>
            <a:ext cx="470400" cy="139800"/>
          </a:xfrm>
          <a:prstGeom prst="curvedConnector3">
            <a:avLst>
              <a:gd name="adj1" fmla="val 50013"/>
            </a:avLst>
          </a:prstGeom>
          <a:noFill/>
          <a:ln w="9525" cap="flat" cmpd="sng">
            <a:solidFill>
              <a:schemeClr val="dk2"/>
            </a:solidFill>
            <a:prstDash val="solid"/>
            <a:round/>
            <a:headEnd type="none" w="med" len="med"/>
            <a:tailEnd type="triangle" w="med" len="med"/>
          </a:ln>
        </p:spPr>
      </p:cxnSp>
      <p:cxnSp>
        <p:nvCxnSpPr>
          <p:cNvPr id="136" name="Google Shape;136;p20"/>
          <p:cNvCxnSpPr>
            <a:stCxn id="124" idx="0"/>
            <a:endCxn id="126" idx="1"/>
          </p:cNvCxnSpPr>
          <p:nvPr/>
        </p:nvCxnSpPr>
        <p:spPr>
          <a:xfrm rot="-5400000">
            <a:off x="4322713" y="2827725"/>
            <a:ext cx="360300" cy="138000"/>
          </a:xfrm>
          <a:prstGeom prst="curvedConnector3">
            <a:avLst>
              <a:gd name="adj1" fmla="val 49999"/>
            </a:avLst>
          </a:prstGeom>
          <a:noFill/>
          <a:ln w="9525" cap="flat" cmpd="sng">
            <a:solidFill>
              <a:schemeClr val="dk2"/>
            </a:solidFill>
            <a:prstDash val="solid"/>
            <a:round/>
            <a:headEnd type="none" w="med" len="med"/>
            <a:tailEnd type="triangle" w="med" len="med"/>
          </a:ln>
        </p:spPr>
      </p:cxnSp>
      <p:cxnSp>
        <p:nvCxnSpPr>
          <p:cNvPr id="137" name="Google Shape;137;p20"/>
          <p:cNvCxnSpPr>
            <a:stCxn id="126" idx="0"/>
            <a:endCxn id="130" idx="0"/>
          </p:cNvCxnSpPr>
          <p:nvPr/>
        </p:nvCxnSpPr>
        <p:spPr>
          <a:xfrm rot="10800000" flipH="1">
            <a:off x="5590500" y="1819563"/>
            <a:ext cx="1580700" cy="413100"/>
          </a:xfrm>
          <a:prstGeom prst="curvedConnector4">
            <a:avLst>
              <a:gd name="adj1" fmla="val 32946"/>
              <a:gd name="adj2" fmla="val 157622"/>
            </a:avLst>
          </a:prstGeom>
          <a:noFill/>
          <a:ln w="9525" cap="flat" cmpd="sng">
            <a:solidFill>
              <a:schemeClr val="dk2"/>
            </a:solidFill>
            <a:prstDash val="solid"/>
            <a:round/>
            <a:headEnd type="none" w="med" len="med"/>
            <a:tailEnd type="triangle" w="med" len="med"/>
          </a:ln>
        </p:spPr>
      </p:cxnSp>
      <p:cxnSp>
        <p:nvCxnSpPr>
          <p:cNvPr id="138" name="Google Shape;138;p20"/>
          <p:cNvCxnSpPr>
            <a:endCxn id="133" idx="0"/>
          </p:cNvCxnSpPr>
          <p:nvPr/>
        </p:nvCxnSpPr>
        <p:spPr>
          <a:xfrm rot="5400000">
            <a:off x="6891475" y="2953100"/>
            <a:ext cx="396300" cy="323100"/>
          </a:xfrm>
          <a:prstGeom prst="curvedConnector3">
            <a:avLst>
              <a:gd name="adj1" fmla="val 50000"/>
            </a:avLst>
          </a:prstGeom>
          <a:noFill/>
          <a:ln w="9525" cap="flat" cmpd="sng">
            <a:solidFill>
              <a:schemeClr val="dk2"/>
            </a:solidFill>
            <a:prstDash val="solid"/>
            <a:round/>
            <a:headEnd type="none" w="med" len="med"/>
            <a:tailEnd type="triangle" w="med" len="med"/>
          </a:ln>
        </p:spPr>
      </p:cxnSp>
      <p:sp>
        <p:nvSpPr>
          <p:cNvPr id="139" name="Google Shape;139;p20"/>
          <p:cNvSpPr/>
          <p:nvPr/>
        </p:nvSpPr>
        <p:spPr>
          <a:xfrm>
            <a:off x="854550" y="4622450"/>
            <a:ext cx="7434900" cy="396300"/>
          </a:xfrm>
          <a:prstGeom prst="roundRect">
            <a:avLst>
              <a:gd name="adj" fmla="val 16667"/>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1"/>
                </a:solidFill>
              </a:rPr>
              <a:t>Research office (RII), Research Computing (UITS), Data Science Institute, IRB, NPTAO</a:t>
            </a:r>
            <a:endParaRPr>
              <a:solidFill>
                <a:schemeClr val="lt1"/>
              </a:solidFill>
            </a:endParaRPr>
          </a:p>
        </p:txBody>
      </p:sp>
      <p:sp>
        <p:nvSpPr>
          <p:cNvPr id="140" name="Google Shape;140;p20"/>
          <p:cNvSpPr/>
          <p:nvPr/>
        </p:nvSpPr>
        <p:spPr>
          <a:xfrm>
            <a:off x="907825" y="960925"/>
            <a:ext cx="7381500" cy="396300"/>
          </a:xfrm>
          <a:prstGeom prst="roundRect">
            <a:avLst>
              <a:gd name="adj" fmla="val 16667"/>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1"/>
                </a:solidFill>
              </a:rPr>
              <a:t>FY21: $761M R&amp;D Expenditures, top 3 sponsors: NIH, NASA, NSF</a:t>
            </a:r>
            <a:endParaRPr>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1"/>
          <p:cNvSpPr txBox="1">
            <a:spLocks noGrp="1"/>
          </p:cNvSpPr>
          <p:nvPr>
            <p:ph type="title"/>
          </p:nvPr>
        </p:nvSpPr>
        <p:spPr>
          <a:xfrm>
            <a:off x="528375" y="8459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RDMS:</a:t>
            </a:r>
            <a:r>
              <a:rPr lang="en" b="1">
                <a:solidFill>
                  <a:schemeClr val="lt1"/>
                </a:solidFill>
              </a:rPr>
              <a:t> </a:t>
            </a:r>
            <a:r>
              <a:rPr lang="en" b="1"/>
              <a:t>Arizona State Context</a:t>
            </a:r>
            <a:r>
              <a:rPr lang="en" b="1">
                <a:solidFill>
                  <a:schemeClr val="lt1"/>
                </a:solidFill>
              </a:rPr>
              <a:t>State University Context</a:t>
            </a:r>
            <a:endParaRPr b="1">
              <a:solidFill>
                <a:schemeClr val="lt1"/>
              </a:solidFill>
            </a:endParaRPr>
          </a:p>
        </p:txBody>
      </p:sp>
      <p:graphicFrame>
        <p:nvGraphicFramePr>
          <p:cNvPr id="146" name="Google Shape;146;p21"/>
          <p:cNvGraphicFramePr/>
          <p:nvPr/>
        </p:nvGraphicFramePr>
        <p:xfrm>
          <a:off x="2416062" y="1739688"/>
          <a:ext cx="3000000" cy="3000000"/>
        </p:xfrm>
        <a:graphic>
          <a:graphicData uri="http://schemas.openxmlformats.org/drawingml/2006/table">
            <a:tbl>
              <a:tblPr>
                <a:noFill/>
                <a:tableStyleId>{2FDFC0C6-8B3E-4D12-9349-630353C00AB1}</a:tableStyleId>
              </a:tblPr>
              <a:tblGrid>
                <a:gridCol w="1982300">
                  <a:extLst>
                    <a:ext uri="{9D8B030D-6E8A-4147-A177-3AD203B41FA5}">
                      <a16:colId xmlns:a16="http://schemas.microsoft.com/office/drawing/2014/main" val="20000"/>
                    </a:ext>
                  </a:extLst>
                </a:gridCol>
              </a:tblGrid>
              <a:tr h="1690600">
                <a:tc>
                  <a:txBody>
                    <a:bodyPr/>
                    <a:lstStyle/>
                    <a:p>
                      <a:pPr marL="0" marR="0" lvl="0" indent="0" algn="l" rtl="0">
                        <a:lnSpc>
                          <a:spcPct val="100000"/>
                        </a:lnSpc>
                        <a:spcBef>
                          <a:spcPts val="0"/>
                        </a:spcBef>
                        <a:spcAft>
                          <a:spcPts val="0"/>
                        </a:spcAft>
                        <a:buClr>
                          <a:srgbClr val="000000"/>
                        </a:buClr>
                        <a:buSzPts val="1800"/>
                        <a:buFont typeface="Arial"/>
                        <a:buNone/>
                      </a:pPr>
                      <a:endParaRPr sz="1800" b="1" u="none" strike="noStrike" cap="none">
                        <a:highlight>
                          <a:srgbClr val="FFC627"/>
                        </a:highlight>
                      </a:endParaRPr>
                    </a:p>
                    <a:p>
                      <a:pPr marL="0" marR="0" lvl="0" indent="0" algn="l" rtl="0">
                        <a:lnSpc>
                          <a:spcPct val="100000"/>
                        </a:lnSpc>
                        <a:spcBef>
                          <a:spcPts val="1000"/>
                        </a:spcBef>
                        <a:spcAft>
                          <a:spcPts val="0"/>
                        </a:spcAft>
                        <a:buClr>
                          <a:srgbClr val="000000"/>
                        </a:buClr>
                        <a:buSzPts val="1800"/>
                        <a:buFont typeface="Arial"/>
                        <a:buNone/>
                      </a:pPr>
                      <a:r>
                        <a:rPr lang="en" sz="1800" b="1">
                          <a:highlight>
                            <a:srgbClr val="FFC627"/>
                          </a:highlight>
                        </a:rPr>
                        <a:t>2018</a:t>
                      </a:r>
                      <a:endParaRPr sz="1800" b="1" u="none" strike="noStrike" cap="none">
                        <a:highlight>
                          <a:srgbClr val="FFC627"/>
                        </a:highlight>
                      </a:endParaRPr>
                    </a:p>
                    <a:p>
                      <a:pPr marL="0" marR="0" lvl="0" indent="0" algn="l" rtl="0">
                        <a:lnSpc>
                          <a:spcPct val="100000"/>
                        </a:lnSpc>
                        <a:spcBef>
                          <a:spcPts val="1000"/>
                        </a:spcBef>
                        <a:spcAft>
                          <a:spcPts val="0"/>
                        </a:spcAft>
                        <a:buClr>
                          <a:srgbClr val="000000"/>
                        </a:buClr>
                        <a:buSzPts val="1200"/>
                        <a:buFont typeface="Arial"/>
                        <a:buNone/>
                      </a:pPr>
                      <a:r>
                        <a:rPr lang="en" sz="1200"/>
                        <a:t>APLU Accelerating Public Access to Research Data memo</a:t>
                      </a:r>
                      <a:br>
                        <a:rPr lang="en" sz="1200"/>
                      </a:br>
                      <a:br>
                        <a:rPr lang="en" sz="1200"/>
                      </a:br>
                      <a:r>
                        <a:rPr lang="en" sz="1200"/>
                        <a:t>Library and Knowledge Enterprise formalize Partnership</a:t>
                      </a:r>
                      <a:endParaRPr sz="1200" u="none" strike="noStrike" cap="none"/>
                    </a:p>
                  </a:txBody>
                  <a:tcPr marL="182875" marR="182875" marT="182875" marB="182875">
                    <a:lnL w="9525" cap="flat" cmpd="sng">
                      <a:solidFill>
                        <a:srgbClr val="B5B5B5"/>
                      </a:solidFill>
                      <a:prstDash val="solid"/>
                      <a:round/>
                      <a:headEnd type="none" w="sm" len="sm"/>
                      <a:tailEnd type="none" w="sm" len="sm"/>
                    </a:lnL>
                    <a:lnR w="9525" cap="flat" cmpd="sng">
                      <a:solidFill>
                        <a:srgbClr val="B5B5B5"/>
                      </a:solidFill>
                      <a:prstDash val="solid"/>
                      <a:round/>
                      <a:headEnd type="none" w="sm" len="sm"/>
                      <a:tailEnd type="none" w="sm" len="sm"/>
                    </a:lnR>
                    <a:lnT w="9525" cap="flat" cmpd="sng">
                      <a:solidFill>
                        <a:srgbClr val="B5B5B5"/>
                      </a:solidFill>
                      <a:prstDash val="solid"/>
                      <a:round/>
                      <a:headEnd type="none" w="sm" len="sm"/>
                      <a:tailEnd type="none" w="sm" len="sm"/>
                    </a:lnT>
                    <a:lnB w="9525" cap="flat" cmpd="sng">
                      <a:solidFill>
                        <a:srgbClr val="B5B5B5"/>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bl>
          </a:graphicData>
        </a:graphic>
      </p:graphicFrame>
      <p:graphicFrame>
        <p:nvGraphicFramePr>
          <p:cNvPr id="147" name="Google Shape;147;p21"/>
          <p:cNvGraphicFramePr/>
          <p:nvPr/>
        </p:nvGraphicFramePr>
        <p:xfrm>
          <a:off x="6729465" y="1726450"/>
          <a:ext cx="3000000" cy="3000000"/>
        </p:xfrm>
        <a:graphic>
          <a:graphicData uri="http://schemas.openxmlformats.org/drawingml/2006/table">
            <a:tbl>
              <a:tblPr>
                <a:noFill/>
                <a:tableStyleId>{2FDFC0C6-8B3E-4D12-9349-630353C00AB1}</a:tableStyleId>
              </a:tblPr>
              <a:tblGrid>
                <a:gridCol w="1982300">
                  <a:extLst>
                    <a:ext uri="{9D8B030D-6E8A-4147-A177-3AD203B41FA5}">
                      <a16:colId xmlns:a16="http://schemas.microsoft.com/office/drawing/2014/main" val="20000"/>
                    </a:ext>
                  </a:extLst>
                </a:gridCol>
              </a:tblGrid>
              <a:tr h="1690600">
                <a:tc>
                  <a:txBody>
                    <a:bodyPr/>
                    <a:lstStyle/>
                    <a:p>
                      <a:pPr marL="0" marR="0" lvl="0" indent="0" algn="l" rtl="0">
                        <a:lnSpc>
                          <a:spcPct val="100000"/>
                        </a:lnSpc>
                        <a:spcBef>
                          <a:spcPts val="0"/>
                        </a:spcBef>
                        <a:spcAft>
                          <a:spcPts val="0"/>
                        </a:spcAft>
                        <a:buClr>
                          <a:srgbClr val="000000"/>
                        </a:buClr>
                        <a:buSzPts val="1800"/>
                        <a:buFont typeface="Arial"/>
                        <a:buNone/>
                      </a:pPr>
                      <a:endParaRPr sz="1800" b="1" u="none" strike="noStrike" cap="none">
                        <a:highlight>
                          <a:srgbClr val="FFC627"/>
                        </a:highlight>
                      </a:endParaRPr>
                    </a:p>
                    <a:p>
                      <a:pPr marL="0" marR="0" lvl="0" indent="0" algn="l" rtl="0">
                        <a:lnSpc>
                          <a:spcPct val="100000"/>
                        </a:lnSpc>
                        <a:spcBef>
                          <a:spcPts val="1000"/>
                        </a:spcBef>
                        <a:spcAft>
                          <a:spcPts val="0"/>
                        </a:spcAft>
                        <a:buClr>
                          <a:srgbClr val="000000"/>
                        </a:buClr>
                        <a:buSzPts val="1800"/>
                        <a:buFont typeface="Arial"/>
                        <a:buNone/>
                      </a:pPr>
                      <a:r>
                        <a:rPr lang="en" b="1">
                          <a:highlight>
                            <a:srgbClr val="FFC627"/>
                          </a:highlight>
                        </a:rPr>
                        <a:t>2022</a:t>
                      </a:r>
                      <a:endParaRPr b="1" u="none" strike="noStrike" cap="none">
                        <a:highlight>
                          <a:srgbClr val="FFC627"/>
                        </a:highlight>
                      </a:endParaRPr>
                    </a:p>
                    <a:p>
                      <a:pPr marL="0" marR="0" lvl="0" indent="0" algn="l" rtl="0">
                        <a:lnSpc>
                          <a:spcPct val="100000"/>
                        </a:lnSpc>
                        <a:spcBef>
                          <a:spcPts val="1000"/>
                        </a:spcBef>
                        <a:spcAft>
                          <a:spcPts val="0"/>
                        </a:spcAft>
                        <a:buClr>
                          <a:srgbClr val="191919"/>
                        </a:buClr>
                        <a:buSzPts val="1100"/>
                        <a:buFont typeface="Arial"/>
                        <a:buNone/>
                      </a:pPr>
                      <a:r>
                        <a:rPr lang="en" sz="1200">
                          <a:solidFill>
                            <a:srgbClr val="191919"/>
                          </a:solidFill>
                        </a:rPr>
                        <a:t>Michael Crows HELIOS co-chair</a:t>
                      </a:r>
                      <a:br>
                        <a:rPr lang="en" sz="1200">
                          <a:solidFill>
                            <a:srgbClr val="191919"/>
                          </a:solidFill>
                        </a:rPr>
                      </a:br>
                      <a:br>
                        <a:rPr lang="en" sz="1200">
                          <a:solidFill>
                            <a:srgbClr val="191919"/>
                          </a:solidFill>
                        </a:rPr>
                      </a:br>
                      <a:r>
                        <a:rPr lang="en" sz="1200">
                          <a:solidFill>
                            <a:srgbClr val="191919"/>
                          </a:solidFill>
                        </a:rPr>
                        <a:t>Division for Open Science and Scholarly Communication</a:t>
                      </a:r>
                      <a:endParaRPr sz="1200" u="none" strike="noStrike" cap="none"/>
                    </a:p>
                  </a:txBody>
                  <a:tcPr marL="182875" marR="182875" marT="182875" marB="182875">
                    <a:lnL w="9525" cap="flat" cmpd="sng">
                      <a:solidFill>
                        <a:srgbClr val="B5B5B5"/>
                      </a:solidFill>
                      <a:prstDash val="solid"/>
                      <a:round/>
                      <a:headEnd type="none" w="sm" len="sm"/>
                      <a:tailEnd type="none" w="sm" len="sm"/>
                    </a:lnL>
                    <a:lnR w="9525" cap="flat" cmpd="sng">
                      <a:solidFill>
                        <a:srgbClr val="B5B5B5"/>
                      </a:solidFill>
                      <a:prstDash val="solid"/>
                      <a:round/>
                      <a:headEnd type="none" w="sm" len="sm"/>
                      <a:tailEnd type="none" w="sm" len="sm"/>
                    </a:lnR>
                    <a:lnT w="9525" cap="flat" cmpd="sng">
                      <a:solidFill>
                        <a:srgbClr val="B5B5B5"/>
                      </a:solidFill>
                      <a:prstDash val="solid"/>
                      <a:round/>
                      <a:headEnd type="none" w="sm" len="sm"/>
                      <a:tailEnd type="none" w="sm" len="sm"/>
                    </a:lnT>
                    <a:lnB w="9525" cap="flat" cmpd="sng">
                      <a:solidFill>
                        <a:srgbClr val="B5B5B5"/>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bl>
          </a:graphicData>
        </a:graphic>
      </p:graphicFrame>
      <p:graphicFrame>
        <p:nvGraphicFramePr>
          <p:cNvPr id="148" name="Google Shape;148;p21"/>
          <p:cNvGraphicFramePr/>
          <p:nvPr/>
        </p:nvGraphicFramePr>
        <p:xfrm>
          <a:off x="4572757" y="1752900"/>
          <a:ext cx="3000000" cy="3000000"/>
        </p:xfrm>
        <a:graphic>
          <a:graphicData uri="http://schemas.openxmlformats.org/drawingml/2006/table">
            <a:tbl>
              <a:tblPr>
                <a:noFill/>
                <a:tableStyleId>{2FDFC0C6-8B3E-4D12-9349-630353C00AB1}</a:tableStyleId>
              </a:tblPr>
              <a:tblGrid>
                <a:gridCol w="1982300">
                  <a:extLst>
                    <a:ext uri="{9D8B030D-6E8A-4147-A177-3AD203B41FA5}">
                      <a16:colId xmlns:a16="http://schemas.microsoft.com/office/drawing/2014/main" val="20000"/>
                    </a:ext>
                  </a:extLst>
                </a:gridCol>
              </a:tblGrid>
              <a:tr h="1690600">
                <a:tc>
                  <a:txBody>
                    <a:bodyPr/>
                    <a:lstStyle/>
                    <a:p>
                      <a:pPr marL="0" marR="0" lvl="0" indent="0" algn="l" rtl="0">
                        <a:lnSpc>
                          <a:spcPct val="100000"/>
                        </a:lnSpc>
                        <a:spcBef>
                          <a:spcPts val="0"/>
                        </a:spcBef>
                        <a:spcAft>
                          <a:spcPts val="0"/>
                        </a:spcAft>
                        <a:buClr>
                          <a:srgbClr val="000000"/>
                        </a:buClr>
                        <a:buSzPts val="1800"/>
                        <a:buFont typeface="Arial"/>
                        <a:buNone/>
                      </a:pPr>
                      <a:endParaRPr sz="1800" b="1" u="none" strike="noStrike" cap="none">
                        <a:highlight>
                          <a:srgbClr val="FFC627"/>
                        </a:highlight>
                      </a:endParaRPr>
                    </a:p>
                    <a:p>
                      <a:pPr marL="0" marR="0" lvl="0" indent="0" algn="l" rtl="0">
                        <a:lnSpc>
                          <a:spcPct val="100000"/>
                        </a:lnSpc>
                        <a:spcBef>
                          <a:spcPts val="1000"/>
                        </a:spcBef>
                        <a:spcAft>
                          <a:spcPts val="0"/>
                        </a:spcAft>
                        <a:buClr>
                          <a:srgbClr val="000000"/>
                        </a:buClr>
                        <a:buSzPts val="1800"/>
                        <a:buFont typeface="Arial"/>
                        <a:buNone/>
                      </a:pPr>
                      <a:r>
                        <a:rPr lang="en" sz="1800" b="1">
                          <a:highlight>
                            <a:srgbClr val="FFC627"/>
                          </a:highlight>
                        </a:rPr>
                        <a:t>2020</a:t>
                      </a:r>
                      <a:endParaRPr sz="1800" b="1" u="none" strike="noStrike" cap="none">
                        <a:highlight>
                          <a:srgbClr val="FFC627"/>
                        </a:highlight>
                      </a:endParaRPr>
                    </a:p>
                    <a:p>
                      <a:pPr marL="0" marR="0" lvl="0" indent="0" algn="l" rtl="0">
                        <a:lnSpc>
                          <a:spcPct val="100000"/>
                        </a:lnSpc>
                        <a:spcBef>
                          <a:spcPts val="1000"/>
                        </a:spcBef>
                        <a:spcAft>
                          <a:spcPts val="0"/>
                        </a:spcAft>
                        <a:buClr>
                          <a:srgbClr val="191919"/>
                        </a:buClr>
                        <a:buSzPts val="1100"/>
                        <a:buFont typeface="Arial"/>
                        <a:buNone/>
                      </a:pPr>
                      <a:r>
                        <a:rPr lang="en" sz="1200">
                          <a:solidFill>
                            <a:srgbClr val="191919"/>
                          </a:solidFill>
                        </a:rPr>
                        <a:t>Repositories split up</a:t>
                      </a:r>
                      <a:endParaRPr sz="1200">
                        <a:solidFill>
                          <a:srgbClr val="191919"/>
                        </a:solidFill>
                      </a:endParaRPr>
                    </a:p>
                    <a:p>
                      <a:pPr marL="0" marR="0" lvl="0" indent="0" algn="l" rtl="0">
                        <a:lnSpc>
                          <a:spcPct val="100000"/>
                        </a:lnSpc>
                        <a:spcBef>
                          <a:spcPts val="1000"/>
                        </a:spcBef>
                        <a:spcAft>
                          <a:spcPts val="0"/>
                        </a:spcAft>
                        <a:buClr>
                          <a:srgbClr val="191919"/>
                        </a:buClr>
                        <a:buSzPts val="1100"/>
                        <a:buFont typeface="Arial"/>
                        <a:buNone/>
                      </a:pPr>
                      <a:r>
                        <a:rPr lang="en" sz="1200">
                          <a:solidFill>
                            <a:srgbClr val="191919"/>
                          </a:solidFill>
                        </a:rPr>
                        <a:t>IR + Data + Dig Library</a:t>
                      </a:r>
                      <a:br>
                        <a:rPr lang="en" sz="1200">
                          <a:solidFill>
                            <a:srgbClr val="191919"/>
                          </a:solidFill>
                        </a:rPr>
                      </a:br>
                      <a:br>
                        <a:rPr lang="en" sz="1200">
                          <a:solidFill>
                            <a:srgbClr val="191919"/>
                          </a:solidFill>
                        </a:rPr>
                      </a:br>
                      <a:r>
                        <a:rPr lang="en" sz="1200">
                          <a:solidFill>
                            <a:srgbClr val="191919"/>
                          </a:solidFill>
                        </a:rPr>
                        <a:t>Research Data Librarian</a:t>
                      </a:r>
                      <a:endParaRPr sz="1200">
                        <a:solidFill>
                          <a:srgbClr val="191919"/>
                        </a:solidFill>
                      </a:endParaRPr>
                    </a:p>
                  </a:txBody>
                  <a:tcPr marL="182875" marR="182875" marT="182875" marB="182875">
                    <a:lnL w="9525" cap="flat" cmpd="sng">
                      <a:solidFill>
                        <a:srgbClr val="B5B5B5"/>
                      </a:solidFill>
                      <a:prstDash val="solid"/>
                      <a:round/>
                      <a:headEnd type="none" w="sm" len="sm"/>
                      <a:tailEnd type="none" w="sm" len="sm"/>
                    </a:lnL>
                    <a:lnR w="9525" cap="flat" cmpd="sng">
                      <a:solidFill>
                        <a:srgbClr val="B5B5B5"/>
                      </a:solidFill>
                      <a:prstDash val="solid"/>
                      <a:round/>
                      <a:headEnd type="none" w="sm" len="sm"/>
                      <a:tailEnd type="none" w="sm" len="sm"/>
                    </a:lnR>
                    <a:lnT w="9525" cap="flat" cmpd="sng">
                      <a:solidFill>
                        <a:srgbClr val="B5B5B5"/>
                      </a:solidFill>
                      <a:prstDash val="solid"/>
                      <a:round/>
                      <a:headEnd type="none" w="sm" len="sm"/>
                      <a:tailEnd type="none" w="sm" len="sm"/>
                    </a:lnT>
                    <a:lnB w="9525" cap="flat" cmpd="sng">
                      <a:solidFill>
                        <a:srgbClr val="B5B5B5"/>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bl>
          </a:graphicData>
        </a:graphic>
      </p:graphicFrame>
      <p:sp>
        <p:nvSpPr>
          <p:cNvPr id="149" name="Google Shape;149;p21"/>
          <p:cNvSpPr txBox="1"/>
          <p:nvPr/>
        </p:nvSpPr>
        <p:spPr>
          <a:xfrm>
            <a:off x="4845300" y="4572000"/>
            <a:ext cx="3987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asu.edu/about/facts-and-figures</a:t>
            </a:r>
            <a:endParaRPr/>
          </a:p>
        </p:txBody>
      </p:sp>
      <p:sp>
        <p:nvSpPr>
          <p:cNvPr id="150" name="Google Shape;150;p21"/>
          <p:cNvSpPr txBox="1"/>
          <p:nvPr/>
        </p:nvSpPr>
        <p:spPr>
          <a:xfrm>
            <a:off x="311700" y="4572000"/>
            <a:ext cx="4204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$677.3M in research expenditures in FY 2020</a:t>
            </a:r>
            <a:endParaRPr b="1"/>
          </a:p>
        </p:txBody>
      </p:sp>
      <p:sp>
        <p:nvSpPr>
          <p:cNvPr id="151" name="Google Shape;151;p21"/>
          <p:cNvSpPr txBox="1"/>
          <p:nvPr/>
        </p:nvSpPr>
        <p:spPr>
          <a:xfrm>
            <a:off x="311700" y="4296925"/>
            <a:ext cx="5525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b="1">
                <a:solidFill>
                  <a:schemeClr val="dk1"/>
                </a:solidFill>
              </a:rPr>
              <a:t>4,700 + faculty  and 135,729 fall 2021</a:t>
            </a:r>
            <a:endParaRPr b="1"/>
          </a:p>
        </p:txBody>
      </p:sp>
      <p:graphicFrame>
        <p:nvGraphicFramePr>
          <p:cNvPr id="152" name="Google Shape;152;p21"/>
          <p:cNvGraphicFramePr/>
          <p:nvPr/>
        </p:nvGraphicFramePr>
        <p:xfrm>
          <a:off x="259342" y="2758813"/>
          <a:ext cx="3000000" cy="3000000"/>
        </p:xfrm>
        <a:graphic>
          <a:graphicData uri="http://schemas.openxmlformats.org/drawingml/2006/table">
            <a:tbl>
              <a:tblPr>
                <a:noFill/>
                <a:tableStyleId>{2FDFC0C6-8B3E-4D12-9349-630353C00AB1}</a:tableStyleId>
              </a:tblPr>
              <a:tblGrid>
                <a:gridCol w="1982300">
                  <a:extLst>
                    <a:ext uri="{9D8B030D-6E8A-4147-A177-3AD203B41FA5}">
                      <a16:colId xmlns:a16="http://schemas.microsoft.com/office/drawing/2014/main" val="20000"/>
                    </a:ext>
                  </a:extLst>
                </a:gridCol>
              </a:tblGrid>
              <a:tr h="1429425">
                <a:tc>
                  <a:txBody>
                    <a:bodyPr/>
                    <a:lstStyle/>
                    <a:p>
                      <a:pPr marL="0" marR="0" lvl="0" indent="0" algn="l" rtl="0">
                        <a:lnSpc>
                          <a:spcPct val="100000"/>
                        </a:lnSpc>
                        <a:spcBef>
                          <a:spcPts val="1000"/>
                        </a:spcBef>
                        <a:spcAft>
                          <a:spcPts val="0"/>
                        </a:spcAft>
                        <a:buClr>
                          <a:srgbClr val="000000"/>
                        </a:buClr>
                        <a:buSzPts val="1800"/>
                        <a:buFont typeface="Arial"/>
                        <a:buNone/>
                      </a:pPr>
                      <a:r>
                        <a:rPr lang="en" sz="1800" b="1">
                          <a:highlight>
                            <a:srgbClr val="FFC627"/>
                          </a:highlight>
                        </a:rPr>
                        <a:t>2013 - 2017</a:t>
                      </a:r>
                      <a:endParaRPr sz="1800" b="1" u="none" strike="noStrike" cap="none">
                        <a:highlight>
                          <a:srgbClr val="FFC627"/>
                        </a:highlight>
                      </a:endParaRPr>
                    </a:p>
                    <a:p>
                      <a:pPr marL="0" marR="0" lvl="0" indent="0" algn="l" rtl="0">
                        <a:lnSpc>
                          <a:spcPct val="100000"/>
                        </a:lnSpc>
                        <a:spcBef>
                          <a:spcPts val="1000"/>
                        </a:spcBef>
                        <a:spcAft>
                          <a:spcPts val="0"/>
                        </a:spcAft>
                        <a:buClr>
                          <a:srgbClr val="191919"/>
                        </a:buClr>
                        <a:buSzPts val="1100"/>
                        <a:buFont typeface="Arial"/>
                        <a:buNone/>
                      </a:pPr>
                      <a:r>
                        <a:rPr lang="en" sz="1200">
                          <a:solidFill>
                            <a:srgbClr val="191919"/>
                          </a:solidFill>
                        </a:rPr>
                        <a:t>AZ LiveData Project</a:t>
                      </a:r>
                      <a:endParaRPr sz="1200">
                        <a:solidFill>
                          <a:srgbClr val="191919"/>
                        </a:solidFill>
                      </a:endParaRPr>
                    </a:p>
                    <a:p>
                      <a:pPr marL="0" marR="0" lvl="0" indent="0" algn="l" rtl="0">
                        <a:lnSpc>
                          <a:spcPct val="100000"/>
                        </a:lnSpc>
                        <a:spcBef>
                          <a:spcPts val="1000"/>
                        </a:spcBef>
                        <a:spcAft>
                          <a:spcPts val="0"/>
                        </a:spcAft>
                        <a:buClr>
                          <a:srgbClr val="191919"/>
                        </a:buClr>
                        <a:buSzPts val="1100"/>
                        <a:buFont typeface="Arial"/>
                        <a:buNone/>
                      </a:pPr>
                      <a:r>
                        <a:rPr lang="en" sz="1200">
                          <a:solidFill>
                            <a:srgbClr val="191919"/>
                          </a:solidFill>
                        </a:rPr>
                        <a:t>ASU OA Policy</a:t>
                      </a:r>
                      <a:endParaRPr sz="1200">
                        <a:solidFill>
                          <a:srgbClr val="191919"/>
                        </a:solidFill>
                      </a:endParaRPr>
                    </a:p>
                  </a:txBody>
                  <a:tcPr marL="182875" marR="182875" marT="182875" marB="182875">
                    <a:lnL w="9525" cap="flat" cmpd="sng">
                      <a:solidFill>
                        <a:srgbClr val="B5B5B5"/>
                      </a:solidFill>
                      <a:prstDash val="solid"/>
                      <a:round/>
                      <a:headEnd type="none" w="sm" len="sm"/>
                      <a:tailEnd type="none" w="sm" len="sm"/>
                    </a:lnL>
                    <a:lnR w="9525" cap="flat" cmpd="sng">
                      <a:solidFill>
                        <a:srgbClr val="B5B5B5"/>
                      </a:solidFill>
                      <a:prstDash val="solid"/>
                      <a:round/>
                      <a:headEnd type="none" w="sm" len="sm"/>
                      <a:tailEnd type="none" w="sm" len="sm"/>
                    </a:lnR>
                    <a:lnT w="9525" cap="flat" cmpd="sng">
                      <a:solidFill>
                        <a:srgbClr val="B5B5B5"/>
                      </a:solidFill>
                      <a:prstDash val="solid"/>
                      <a:round/>
                      <a:headEnd type="none" w="sm" len="sm"/>
                      <a:tailEnd type="none" w="sm" len="sm"/>
                    </a:lnT>
                    <a:lnB w="9525" cap="flat" cmpd="sng">
                      <a:solidFill>
                        <a:srgbClr val="B5B5B5"/>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bl>
          </a:graphicData>
        </a:graphic>
      </p:graphicFrame>
      <p:graphicFrame>
        <p:nvGraphicFramePr>
          <p:cNvPr id="153" name="Google Shape;153;p21"/>
          <p:cNvGraphicFramePr/>
          <p:nvPr/>
        </p:nvGraphicFramePr>
        <p:xfrm>
          <a:off x="259342" y="1752888"/>
          <a:ext cx="3000000" cy="3000000"/>
        </p:xfrm>
        <a:graphic>
          <a:graphicData uri="http://schemas.openxmlformats.org/drawingml/2006/table">
            <a:tbl>
              <a:tblPr>
                <a:noFill/>
                <a:tableStyleId>{2FDFC0C6-8B3E-4D12-9349-630353C00AB1}</a:tableStyleId>
              </a:tblPr>
              <a:tblGrid>
                <a:gridCol w="1982300">
                  <a:extLst>
                    <a:ext uri="{9D8B030D-6E8A-4147-A177-3AD203B41FA5}">
                      <a16:colId xmlns:a16="http://schemas.microsoft.com/office/drawing/2014/main" val="20000"/>
                    </a:ext>
                  </a:extLst>
                </a:gridCol>
              </a:tblGrid>
              <a:tr h="1005925">
                <a:tc>
                  <a:txBody>
                    <a:bodyPr/>
                    <a:lstStyle/>
                    <a:p>
                      <a:pPr marL="0" marR="0" lvl="0" indent="0" algn="l" rtl="0">
                        <a:lnSpc>
                          <a:spcPct val="100000"/>
                        </a:lnSpc>
                        <a:spcBef>
                          <a:spcPts val="1000"/>
                        </a:spcBef>
                        <a:spcAft>
                          <a:spcPts val="0"/>
                        </a:spcAft>
                        <a:buClr>
                          <a:srgbClr val="000000"/>
                        </a:buClr>
                        <a:buSzPts val="1800"/>
                        <a:buFont typeface="Arial"/>
                        <a:buNone/>
                      </a:pPr>
                      <a:r>
                        <a:rPr lang="en" sz="1800" b="1">
                          <a:highlight>
                            <a:srgbClr val="FFC627"/>
                          </a:highlight>
                        </a:rPr>
                        <a:t>2011</a:t>
                      </a:r>
                      <a:endParaRPr sz="1800" b="1" u="none" strike="noStrike" cap="none">
                        <a:highlight>
                          <a:srgbClr val="FFC627"/>
                        </a:highlight>
                      </a:endParaRPr>
                    </a:p>
                    <a:p>
                      <a:pPr marL="0" marR="0" lvl="0" indent="0" algn="l" rtl="0">
                        <a:lnSpc>
                          <a:spcPct val="100000"/>
                        </a:lnSpc>
                        <a:spcBef>
                          <a:spcPts val="1000"/>
                        </a:spcBef>
                        <a:spcAft>
                          <a:spcPts val="0"/>
                        </a:spcAft>
                        <a:buClr>
                          <a:srgbClr val="191919"/>
                        </a:buClr>
                        <a:buSzPts val="1100"/>
                        <a:buFont typeface="Arial"/>
                        <a:buNone/>
                      </a:pPr>
                      <a:r>
                        <a:rPr lang="en" sz="1200">
                          <a:solidFill>
                            <a:srgbClr val="191919"/>
                          </a:solidFill>
                        </a:rPr>
                        <a:t>ASU Digital Repository released</a:t>
                      </a:r>
                      <a:endParaRPr sz="1200" u="none" strike="noStrike" cap="none"/>
                    </a:p>
                  </a:txBody>
                  <a:tcPr marL="182875" marR="182875" marT="182875" marB="182875">
                    <a:lnL w="9525" cap="flat" cmpd="sng">
                      <a:solidFill>
                        <a:srgbClr val="B5B5B5"/>
                      </a:solidFill>
                      <a:prstDash val="solid"/>
                      <a:round/>
                      <a:headEnd type="none" w="sm" len="sm"/>
                      <a:tailEnd type="none" w="sm" len="sm"/>
                    </a:lnL>
                    <a:lnR w="9525" cap="flat" cmpd="sng">
                      <a:solidFill>
                        <a:srgbClr val="B5B5B5"/>
                      </a:solidFill>
                      <a:prstDash val="solid"/>
                      <a:round/>
                      <a:headEnd type="none" w="sm" len="sm"/>
                      <a:tailEnd type="none" w="sm" len="sm"/>
                    </a:lnR>
                    <a:lnT w="9525" cap="flat" cmpd="sng">
                      <a:solidFill>
                        <a:srgbClr val="B5B5B5"/>
                      </a:solidFill>
                      <a:prstDash val="solid"/>
                      <a:round/>
                      <a:headEnd type="none" w="sm" len="sm"/>
                      <a:tailEnd type="none" w="sm" len="sm"/>
                    </a:lnT>
                    <a:lnB w="9525" cap="flat" cmpd="sng">
                      <a:solidFill>
                        <a:srgbClr val="B5B5B5"/>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bl>
          </a:graphicData>
        </a:graphic>
      </p:graphicFrame>
      <p:pic>
        <p:nvPicPr>
          <p:cNvPr id="154" name="Google Shape;154;p21"/>
          <p:cNvPicPr preferRelativeResize="0"/>
          <p:nvPr/>
        </p:nvPicPr>
        <p:blipFill rotWithShape="1">
          <a:blip r:embed="rId3">
            <a:alphaModFix/>
          </a:blip>
          <a:srcRect b="54855"/>
          <a:stretch/>
        </p:blipFill>
        <p:spPr>
          <a:xfrm>
            <a:off x="6039400" y="100274"/>
            <a:ext cx="3211875" cy="14294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Northern Arizona University</a:t>
            </a:r>
            <a:endParaRPr/>
          </a:p>
        </p:txBody>
      </p:sp>
      <p:sp>
        <p:nvSpPr>
          <p:cNvPr id="160" name="Google Shape;160;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1,000+ Faculty</a:t>
            </a:r>
            <a:endParaRPr/>
          </a:p>
          <a:p>
            <a:pPr marL="0" lvl="0" indent="0" algn="l" rtl="0">
              <a:spcBef>
                <a:spcPts val="1200"/>
              </a:spcBef>
              <a:spcAft>
                <a:spcPts val="0"/>
              </a:spcAft>
              <a:buNone/>
            </a:pPr>
            <a:r>
              <a:rPr lang="en"/>
              <a:t>As part of AZ LiveData NAU develops IR </a:t>
            </a:r>
            <a:endParaRPr/>
          </a:p>
          <a:p>
            <a:pPr marL="457200" lvl="0" indent="-342900" algn="l" rtl="0">
              <a:spcBef>
                <a:spcPts val="1200"/>
              </a:spcBef>
              <a:spcAft>
                <a:spcPts val="0"/>
              </a:spcAft>
              <a:buSzPts val="1800"/>
              <a:buChar char="●"/>
            </a:pPr>
            <a:r>
              <a:rPr lang="en"/>
              <a:t>One institutional repository to serve all the needs</a:t>
            </a:r>
            <a:endParaRPr/>
          </a:p>
          <a:p>
            <a:pPr marL="0" lvl="0" indent="0" algn="l" rtl="0">
              <a:spcBef>
                <a:spcPts val="1200"/>
              </a:spcBef>
              <a:spcAft>
                <a:spcPts val="0"/>
              </a:spcAft>
              <a:buNone/>
            </a:pPr>
            <a:r>
              <a:rPr lang="en"/>
              <a:t>Library helps with DMP &amp; the DMPTool</a:t>
            </a:r>
            <a:endParaRPr/>
          </a:p>
          <a:p>
            <a:pPr marL="0" lvl="0" indent="0" algn="l" rtl="0">
              <a:spcBef>
                <a:spcPts val="1200"/>
              </a:spcBef>
              <a:spcAft>
                <a:spcPts val="0"/>
              </a:spcAft>
              <a:buNone/>
            </a:pPr>
            <a:r>
              <a:rPr lang="en"/>
              <a:t>Creates guides &amp; workshops to assist researchers with meeting funder requirements</a:t>
            </a:r>
            <a:endParaRPr/>
          </a:p>
          <a:p>
            <a:pPr marL="0" lvl="0" indent="0" algn="l" rtl="0">
              <a:spcBef>
                <a:spcPts val="1200"/>
              </a:spcBef>
              <a:spcAft>
                <a:spcPts val="1200"/>
              </a:spcAft>
              <a:buNone/>
            </a:pPr>
            <a:r>
              <a:rPr lang="en"/>
              <a:t>Informal working relationships with library, ITS &amp; Office of Research</a:t>
            </a:r>
            <a:endParaRPr/>
          </a:p>
        </p:txBody>
      </p:sp>
      <p:pic>
        <p:nvPicPr>
          <p:cNvPr id="161" name="Google Shape;161;p22"/>
          <p:cNvPicPr preferRelativeResize="0"/>
          <p:nvPr/>
        </p:nvPicPr>
        <p:blipFill>
          <a:blip r:embed="rId3">
            <a:alphaModFix/>
          </a:blip>
          <a:stretch>
            <a:fillRect/>
          </a:stretch>
        </p:blipFill>
        <p:spPr>
          <a:xfrm>
            <a:off x="6236007" y="445021"/>
            <a:ext cx="1819142" cy="115388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3903</Words>
  <Application>Microsoft Macintosh PowerPoint</Application>
  <PresentationFormat>On-screen Show (16:9)</PresentationFormat>
  <Paragraphs>399</Paragraphs>
  <Slides>31</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Roboto</vt:lpstr>
      <vt:lpstr>Merriweather</vt:lpstr>
      <vt:lpstr>Simple Light</vt:lpstr>
      <vt:lpstr>A Tri-University Approach to Strengthen Arizona  Research Data Management Services  in a Post-pandemic Environment </vt:lpstr>
      <vt:lpstr>Introduction &amp; Overview</vt:lpstr>
      <vt:lpstr>What are Research Data Management Services?</vt:lpstr>
      <vt:lpstr>Poll</vt:lpstr>
      <vt:lpstr>Why are the libraries involved in this?</vt:lpstr>
      <vt:lpstr>The UA/ASU/NAU Data Services Collaboration Group</vt:lpstr>
      <vt:lpstr>RDMS: University of Arizona Context</vt:lpstr>
      <vt:lpstr>RDMS: Arizona State ContextState University Context</vt:lpstr>
      <vt:lpstr>Northern Arizona University</vt:lpstr>
      <vt:lpstr>Why should you care?</vt:lpstr>
      <vt:lpstr>How our collaboration got started</vt:lpstr>
      <vt:lpstr>Organization</vt:lpstr>
      <vt:lpstr>Collaboration tools</vt:lpstr>
      <vt:lpstr>Collaborations</vt:lpstr>
      <vt:lpstr>Outcomes: Tri-U Research Data Policy</vt:lpstr>
      <vt:lpstr>Collaborative Strategy</vt:lpstr>
      <vt:lpstr>Collaborative Strategy</vt:lpstr>
      <vt:lpstr>PowerPoint Presentation</vt:lpstr>
      <vt:lpstr>PowerPoint Presentation</vt:lpstr>
      <vt:lpstr>Proposal for Tri-University Research Data Policy</vt:lpstr>
      <vt:lpstr>Benefits for a collaborative approach </vt:lpstr>
      <vt:lpstr>Outcomes: Data Repository Infrastructure</vt:lpstr>
      <vt:lpstr>What is a data repository?</vt:lpstr>
      <vt:lpstr>Poll</vt:lpstr>
      <vt:lpstr>UA/ASU lock step work</vt:lpstr>
      <vt:lpstr>Exploring possible collaborations</vt:lpstr>
      <vt:lpstr>Challenges &amp; Future Work</vt:lpstr>
      <vt:lpstr>Challenges</vt:lpstr>
      <vt:lpstr>Where are we going</vt:lpstr>
      <vt:lpstr>Summary</vt:lpstr>
      <vt:lpstr>Thank you! You can find us 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Matthew Harp</cp:lastModifiedBy>
  <cp:revision>1</cp:revision>
  <dcterms:modified xsi:type="dcterms:W3CDTF">2025-11-17T20:32:53Z</dcterms:modified>
</cp:coreProperties>
</file>